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46"/>
  </p:notesMasterIdLst>
  <p:sldIdLst>
    <p:sldId id="256" r:id="rId2"/>
    <p:sldId id="257" r:id="rId3"/>
    <p:sldId id="284" r:id="rId4"/>
    <p:sldId id="295" r:id="rId5"/>
    <p:sldId id="283" r:id="rId6"/>
    <p:sldId id="331" r:id="rId7"/>
    <p:sldId id="259" r:id="rId8"/>
    <p:sldId id="260" r:id="rId9"/>
    <p:sldId id="329" r:id="rId10"/>
    <p:sldId id="339" r:id="rId11"/>
    <p:sldId id="340" r:id="rId12"/>
    <p:sldId id="287" r:id="rId13"/>
    <p:sldId id="263" r:id="rId14"/>
    <p:sldId id="264" r:id="rId15"/>
    <p:sldId id="330" r:id="rId16"/>
    <p:sldId id="343" r:id="rId17"/>
    <p:sldId id="297" r:id="rId18"/>
    <p:sldId id="298" r:id="rId19"/>
    <p:sldId id="274" r:id="rId20"/>
    <p:sldId id="273" r:id="rId21"/>
    <p:sldId id="276" r:id="rId22"/>
    <p:sldId id="277" r:id="rId23"/>
    <p:sldId id="301" r:id="rId24"/>
    <p:sldId id="304" r:id="rId25"/>
    <p:sldId id="312" r:id="rId26"/>
    <p:sldId id="314" r:id="rId27"/>
    <p:sldId id="313" r:id="rId28"/>
    <p:sldId id="279" r:id="rId29"/>
    <p:sldId id="342" r:id="rId30"/>
    <p:sldId id="341" r:id="rId31"/>
    <p:sldId id="280" r:id="rId32"/>
    <p:sldId id="291" r:id="rId33"/>
    <p:sldId id="307" r:id="rId34"/>
    <p:sldId id="310" r:id="rId35"/>
    <p:sldId id="308" r:id="rId36"/>
    <p:sldId id="309" r:id="rId37"/>
    <p:sldId id="292" r:id="rId38"/>
    <p:sldId id="293" r:id="rId39"/>
    <p:sldId id="338" r:id="rId40"/>
    <p:sldId id="334" r:id="rId41"/>
    <p:sldId id="332" r:id="rId42"/>
    <p:sldId id="337" r:id="rId43"/>
    <p:sldId id="335" r:id="rId44"/>
    <p:sldId id="33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ang Mathur" initials="UM" lastIdx="7" clrIdx="0">
    <p:extLst/>
  </p:cmAuthor>
  <p:cmAuthor id="2" name="Umang Mathur" initials="UM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D60"/>
    <a:srgbClr val="4E8172"/>
    <a:srgbClr val="FF8478"/>
    <a:srgbClr val="FF0000"/>
    <a:srgbClr val="FF7F07"/>
    <a:srgbClr val="C8A2E5"/>
    <a:srgbClr val="4372C5"/>
    <a:srgbClr val="FCFFD6"/>
    <a:srgbClr val="6F998D"/>
    <a:srgbClr val="61A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18"/>
    <p:restoredTop sz="94674"/>
  </p:normalViewPr>
  <p:slideViewPr>
    <p:cSldViewPr snapToGrid="0" snapToObjects="1">
      <p:cViewPr>
        <p:scale>
          <a:sx n="130" d="100"/>
          <a:sy n="130" d="100"/>
        </p:scale>
        <p:origin x="-36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49:22.818" idx="7">
    <p:pos x="1071" y="3610"/>
    <p:text>Opacity of boxes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1:45.470" idx="2">
    <p:pos x="10" y="10"/>
    <p:text>Remove rule 1. Add it later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1:45.470" idx="2">
    <p:pos x="10" y="10"/>
    <p:text>Remove rule 1. Add it later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34:13.941" idx="3">
    <p:pos x="10" y="10"/>
    <p:text>Highlight the read and write in race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49:22.818" idx="7">
    <p:pos x="1071" y="3610"/>
    <p:text>Opacity of boxes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49:22.818" idx="7">
    <p:pos x="1071" y="3610"/>
    <p:text>Opacity of boxes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9T16:49:22.818" idx="7">
    <p:pos x="1071" y="3610"/>
    <p:text>Opacity of boxes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165AB-F57A-0347-93E5-A5977F89F845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14391-9BCE-DD47-BF9D-6FDFD38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0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14391-9BCE-DD47-BF9D-6FDFD3839E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E55E-3E72-BC49-B589-63D316311C8A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3513-42DB-2249-9E06-75E2120E049F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F188-4859-944B-8445-AF1A9EEED77A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BF00-8635-4F43-B807-99F2FB4B57FB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026-D12C-7C47-85E6-E9696DCEA58A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0F9D-CD35-6848-B75C-A5A2E1D7EC52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444C-F548-6F49-AB72-F428254011C6}" type="datetime1">
              <a:rPr lang="en-US" smtClean="0"/>
              <a:t>6/19/17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2B4-7CAC-6645-9054-9CBF19BEEFF0}" type="datetime1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1C7C-DD24-BC45-9D05-26523B6CD21F}" type="datetime1">
              <a:rPr lang="en-US" smtClean="0"/>
              <a:t>6/19/17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C236-A700-AA4F-9B6F-6FA8B2E95219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1DA7-C935-474A-A962-028B8F8958F6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47CE-40C2-8B42-B560-02078DF3177B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Dynamic Race Prediction in Linear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C0B3-C97F-0D41-A52C-378465B15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2159" y="784138"/>
            <a:ext cx="9652264" cy="2755042"/>
          </a:xfrm>
        </p:spPr>
        <p:txBody>
          <a:bodyPr>
            <a:no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Dynamic Race Prediction in </a:t>
            </a:r>
            <a:r>
              <a:rPr lang="en-US" sz="65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en-US" sz="65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6500" b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Linear Time</a:t>
            </a:r>
            <a:endParaRPr lang="en-US" sz="65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7049" y="4201213"/>
            <a:ext cx="310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Umang Mathur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3950" y="4201213"/>
            <a:ext cx="2178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Dileep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Kini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79343" y="4201214"/>
            <a:ext cx="420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Mahesh Viswanathan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7150" y="5335739"/>
            <a:ext cx="44925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University of Illinois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at Urbana Champaign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333" y="5335738"/>
            <a:ext cx="689791" cy="9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3"/>
    </mc:Choice>
    <mc:Fallback xmlns="">
      <p:transition spd="slow" advTm="215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452" y="2458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616" y="1655353"/>
            <a:ext cx="3932395" cy="4856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is a </a:t>
            </a:r>
            <a:r>
              <a:rPr lang="en-US" sz="3000" i="1" dirty="0" smtClean="0">
                <a:solidFill>
                  <a:srgbClr val="FFFF00"/>
                </a:solidFill>
              </a:rPr>
              <a:t>correct reordering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of a 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if :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’|</a:t>
            </a:r>
            <a:r>
              <a:rPr lang="en-US" sz="3000" baseline="-25000" dirty="0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is a prefix of </a:t>
            </a:r>
            <a:r>
              <a:rPr lang="en-US" sz="3000" dirty="0" err="1" smtClean="0">
                <a:solidFill>
                  <a:schemeClr val="bg1"/>
                </a:solidFill>
              </a:rPr>
              <a:t>σ|</a:t>
            </a:r>
            <a:r>
              <a:rPr lang="en-US" sz="3000" baseline="-25000" dirty="0" err="1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for every thread t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Critical sections do not overlap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All reads </a:t>
            </a:r>
            <a:r>
              <a:rPr lang="en-US" sz="3000" dirty="0">
                <a:solidFill>
                  <a:schemeClr val="bg1"/>
                </a:solidFill>
              </a:rPr>
              <a:t>in </a:t>
            </a:r>
            <a:r>
              <a:rPr lang="en-US" sz="3000" dirty="0" err="1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see the same values </a:t>
            </a:r>
            <a:r>
              <a:rPr lang="en-US" sz="3000" dirty="0">
                <a:solidFill>
                  <a:schemeClr val="bg1"/>
                </a:solidFill>
              </a:rPr>
              <a:t>as in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mr-IN" sz="3000" dirty="0" smtClean="0">
                <a:solidFill>
                  <a:schemeClr val="bg1"/>
                </a:solidFill>
              </a:rPr>
              <a:t>–</a:t>
            </a:r>
            <a:r>
              <a:rPr lang="en-US" sz="3000" dirty="0" smtClean="0">
                <a:solidFill>
                  <a:schemeClr val="bg1"/>
                </a:solidFill>
              </a:rPr>
              <a:t> last w(x) before any r(x) is the same in both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and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</a:t>
            </a:r>
            <a:endParaRPr lang="en-US" sz="3000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25964"/>
              </p:ext>
            </p:extLst>
          </p:nvPr>
        </p:nvGraphicFramePr>
        <p:xfrm>
          <a:off x="8180454" y="1887271"/>
          <a:ext cx="3644537" cy="4255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846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73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32018"/>
              </p:ext>
            </p:extLst>
          </p:nvPr>
        </p:nvGraphicFramePr>
        <p:xfrm>
          <a:off x="4224486" y="1887271"/>
          <a:ext cx="3644537" cy="4255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846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73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0" name="Elbow Connector 39"/>
          <p:cNvCxnSpPr/>
          <p:nvPr/>
        </p:nvCxnSpPr>
        <p:spPr>
          <a:xfrm rot="10800000" flipV="1">
            <a:off x="9540705" y="2868466"/>
            <a:ext cx="1262191" cy="734291"/>
          </a:xfrm>
          <a:prstGeom prst="bentConnector3">
            <a:avLst>
              <a:gd name="adj1" fmla="val 60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318460" y="3410504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B050"/>
              </a:buClr>
              <a:buSzPct val="150000"/>
              <a:buFont typeface="Wingdings" charset="2"/>
              <a:buChar char="ü"/>
            </a:pPr>
            <a:r>
              <a:rPr lang="en-US" sz="3000" dirty="0" smtClean="0"/>
              <a:t> </a:t>
            </a:r>
            <a:endParaRPr lang="en-US" sz="3000" dirty="0"/>
          </a:p>
        </p:txBody>
      </p:sp>
      <p:cxnSp>
        <p:nvCxnSpPr>
          <p:cNvPr id="43" name="Elbow Connector 42"/>
          <p:cNvCxnSpPr/>
          <p:nvPr/>
        </p:nvCxnSpPr>
        <p:spPr>
          <a:xfrm rot="10800000" flipV="1">
            <a:off x="9664793" y="2868465"/>
            <a:ext cx="1483039" cy="1413165"/>
          </a:xfrm>
          <a:prstGeom prst="bentConnector3">
            <a:avLst>
              <a:gd name="adj1" fmla="val -44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246811" y="4021814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❌</a:t>
            </a:r>
            <a:endParaRPr lang="en-US" sz="3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5530889" y="3602181"/>
            <a:ext cx="1122217" cy="1593274"/>
            <a:chOff x="9933710" y="3602181"/>
            <a:chExt cx="1122217" cy="1593274"/>
          </a:xfrm>
        </p:grpSpPr>
        <p:cxnSp>
          <p:nvCxnSpPr>
            <p:cNvPr id="51" name="Elbow Connector 50"/>
            <p:cNvCxnSpPr/>
            <p:nvPr/>
          </p:nvCxnSpPr>
          <p:spPr>
            <a:xfrm rot="16200000" flipV="1">
              <a:off x="9455728" y="4080163"/>
              <a:ext cx="1579419" cy="623455"/>
            </a:xfrm>
            <a:prstGeom prst="bentConnector3">
              <a:avLst>
                <a:gd name="adj1" fmla="val 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0557165" y="5181600"/>
              <a:ext cx="498762" cy="138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890645" y="4173638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❌</a:t>
            </a:r>
            <a:endParaRPr lang="en-US" sz="30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4343841" y="1296639"/>
            <a:ext cx="2686304" cy="2161307"/>
          </a:xfrm>
          <a:prstGeom prst="wedgeRoundRectCallout">
            <a:avLst>
              <a:gd name="adj1" fmla="val -55177"/>
              <a:gd name="adj2" fmla="val 103816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Futura Medium" charset="0"/>
                <a:ea typeface="Futura Medium" charset="0"/>
                <a:cs typeface="Futura Medium" charset="0"/>
              </a:rPr>
              <a:t>Any program that generates </a:t>
            </a:r>
            <a:r>
              <a:rPr lang="en-US" sz="2000" dirty="0" err="1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σ</a:t>
            </a:r>
            <a:r>
              <a:rPr lang="en-US" sz="20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can also generate</a:t>
            </a:r>
            <a:r>
              <a:rPr lang="en-US" sz="2000" dirty="0" smtClean="0">
                <a:latin typeface="Futura Medium" charset="0"/>
                <a:ea typeface="Futura Medium" charset="0"/>
                <a:cs typeface="Futura Medium" charset="0"/>
              </a:rPr>
              <a:t> all its correct </a:t>
            </a:r>
            <a:r>
              <a:rPr lang="en-US" sz="2000" dirty="0" err="1" smtClean="0">
                <a:latin typeface="Futura Medium" charset="0"/>
                <a:ea typeface="Futura Medium" charset="0"/>
                <a:cs typeface="Futura Medium" charset="0"/>
              </a:rPr>
              <a:t>reorderings</a:t>
            </a:r>
            <a:endParaRPr lang="en-US" sz="2000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6" grpId="0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452" y="2458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616" y="1655353"/>
            <a:ext cx="3932395" cy="4856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is a </a:t>
            </a:r>
            <a:r>
              <a:rPr lang="en-US" sz="3000" i="1" dirty="0" smtClean="0">
                <a:solidFill>
                  <a:srgbClr val="FFFF00"/>
                </a:solidFill>
              </a:rPr>
              <a:t>correct reordering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of a 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if :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’|</a:t>
            </a:r>
            <a:r>
              <a:rPr lang="en-US" sz="3000" baseline="-25000" dirty="0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is a prefix of </a:t>
            </a:r>
            <a:r>
              <a:rPr lang="en-US" sz="3000" dirty="0" err="1" smtClean="0">
                <a:solidFill>
                  <a:schemeClr val="bg1"/>
                </a:solidFill>
              </a:rPr>
              <a:t>σ|</a:t>
            </a:r>
            <a:r>
              <a:rPr lang="en-US" sz="3000" baseline="-25000" dirty="0" err="1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for every thread t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Critical sections do not overlap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All reads </a:t>
            </a:r>
            <a:r>
              <a:rPr lang="en-US" sz="3000" dirty="0">
                <a:solidFill>
                  <a:schemeClr val="bg1"/>
                </a:solidFill>
              </a:rPr>
              <a:t>in </a:t>
            </a:r>
            <a:r>
              <a:rPr lang="en-US" sz="3000" dirty="0" err="1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see the same values </a:t>
            </a:r>
            <a:r>
              <a:rPr lang="en-US" sz="3000" dirty="0">
                <a:solidFill>
                  <a:schemeClr val="bg1"/>
                </a:solidFill>
              </a:rPr>
              <a:t>as in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mr-IN" sz="3000" dirty="0" smtClean="0">
                <a:solidFill>
                  <a:schemeClr val="bg1"/>
                </a:solidFill>
              </a:rPr>
              <a:t>–</a:t>
            </a:r>
            <a:r>
              <a:rPr lang="en-US" sz="3000" dirty="0" smtClean="0">
                <a:solidFill>
                  <a:schemeClr val="bg1"/>
                </a:solidFill>
              </a:rPr>
              <a:t> last w(x) before any r(x) is the same in both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and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</a:t>
            </a:r>
            <a:endParaRPr lang="en-US" sz="3000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7219"/>
              </p:ext>
            </p:extLst>
          </p:nvPr>
        </p:nvGraphicFramePr>
        <p:xfrm>
          <a:off x="8180454" y="1887271"/>
          <a:ext cx="3644537" cy="4255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846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73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53099"/>
              </p:ext>
            </p:extLst>
          </p:nvPr>
        </p:nvGraphicFramePr>
        <p:xfrm>
          <a:off x="4224486" y="1887271"/>
          <a:ext cx="3644537" cy="4255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84683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73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41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0" name="Elbow Connector 39"/>
          <p:cNvCxnSpPr/>
          <p:nvPr/>
        </p:nvCxnSpPr>
        <p:spPr>
          <a:xfrm rot="10800000" flipV="1">
            <a:off x="9540705" y="2868466"/>
            <a:ext cx="1262191" cy="734291"/>
          </a:xfrm>
          <a:prstGeom prst="bentConnector3">
            <a:avLst>
              <a:gd name="adj1" fmla="val 60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318460" y="3410504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B050"/>
              </a:buClr>
              <a:buSzPct val="150000"/>
              <a:buFont typeface="Wingdings" charset="2"/>
              <a:buChar char="ü"/>
            </a:pPr>
            <a:r>
              <a:rPr lang="en-US" sz="3000" dirty="0" smtClean="0"/>
              <a:t> </a:t>
            </a:r>
            <a:endParaRPr lang="en-US" sz="3000" dirty="0"/>
          </a:p>
        </p:txBody>
      </p:sp>
      <p:cxnSp>
        <p:nvCxnSpPr>
          <p:cNvPr id="43" name="Elbow Connector 42"/>
          <p:cNvCxnSpPr/>
          <p:nvPr/>
        </p:nvCxnSpPr>
        <p:spPr>
          <a:xfrm rot="10800000" flipV="1">
            <a:off x="9664793" y="2868465"/>
            <a:ext cx="1483039" cy="1413165"/>
          </a:xfrm>
          <a:prstGeom prst="bentConnector3">
            <a:avLst>
              <a:gd name="adj1" fmla="val -44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246811" y="4021814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❌</a:t>
            </a:r>
            <a:endParaRPr lang="en-US" sz="3000" dirty="0"/>
          </a:p>
        </p:txBody>
      </p:sp>
      <p:grpSp>
        <p:nvGrpSpPr>
          <p:cNvPr id="2" name="Group 1"/>
          <p:cNvGrpSpPr/>
          <p:nvPr/>
        </p:nvGrpSpPr>
        <p:grpSpPr>
          <a:xfrm>
            <a:off x="5530889" y="3602181"/>
            <a:ext cx="1122217" cy="1593274"/>
            <a:chOff x="5530889" y="3602181"/>
            <a:chExt cx="1122217" cy="1593274"/>
          </a:xfrm>
        </p:grpSpPr>
        <p:cxnSp>
          <p:nvCxnSpPr>
            <p:cNvPr id="51" name="Elbow Connector 50"/>
            <p:cNvCxnSpPr/>
            <p:nvPr/>
          </p:nvCxnSpPr>
          <p:spPr>
            <a:xfrm rot="16200000" flipV="1">
              <a:off x="5052907" y="4080163"/>
              <a:ext cx="1579419" cy="623455"/>
            </a:xfrm>
            <a:prstGeom prst="bentConnector3">
              <a:avLst>
                <a:gd name="adj1" fmla="val 10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54344" y="5181600"/>
              <a:ext cx="498762" cy="138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890645" y="4173638"/>
            <a:ext cx="719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❌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378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0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452" y="2458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616" y="1655353"/>
            <a:ext cx="3932395" cy="4856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is a </a:t>
            </a:r>
            <a:r>
              <a:rPr lang="en-US" sz="3000" i="1" dirty="0" smtClean="0">
                <a:solidFill>
                  <a:srgbClr val="FFFF00"/>
                </a:solidFill>
              </a:rPr>
              <a:t>correct reordering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of a trace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if :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’|</a:t>
            </a:r>
            <a:r>
              <a:rPr lang="en-US" sz="3000" baseline="-25000" dirty="0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is a prefix of </a:t>
            </a:r>
            <a:r>
              <a:rPr lang="en-US" sz="3000" dirty="0" err="1" smtClean="0">
                <a:solidFill>
                  <a:schemeClr val="bg1"/>
                </a:solidFill>
              </a:rPr>
              <a:t>σ|</a:t>
            </a:r>
            <a:r>
              <a:rPr lang="en-US" sz="3000" baseline="-25000" dirty="0" err="1" smtClean="0">
                <a:solidFill>
                  <a:schemeClr val="bg1"/>
                </a:solidFill>
              </a:rPr>
              <a:t>t</a:t>
            </a:r>
            <a:r>
              <a:rPr lang="en-US" sz="3000" dirty="0" smtClean="0">
                <a:solidFill>
                  <a:schemeClr val="bg1"/>
                </a:solidFill>
              </a:rPr>
              <a:t> for every thread t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Critical sections do not overlap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All reads </a:t>
            </a:r>
            <a:r>
              <a:rPr lang="en-US" sz="3000" dirty="0">
                <a:solidFill>
                  <a:schemeClr val="bg1"/>
                </a:solidFill>
              </a:rPr>
              <a:t>in </a:t>
            </a:r>
            <a:r>
              <a:rPr lang="en-US" sz="3000" dirty="0" err="1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 see the same values </a:t>
            </a:r>
            <a:r>
              <a:rPr lang="en-US" sz="3000" dirty="0">
                <a:solidFill>
                  <a:schemeClr val="bg1"/>
                </a:solidFill>
              </a:rPr>
              <a:t>as in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mr-IN" sz="3000" dirty="0" smtClean="0">
                <a:solidFill>
                  <a:schemeClr val="bg1"/>
                </a:solidFill>
              </a:rPr>
              <a:t>–</a:t>
            </a:r>
            <a:r>
              <a:rPr lang="en-US" sz="3000" dirty="0" smtClean="0">
                <a:solidFill>
                  <a:schemeClr val="bg1"/>
                </a:solidFill>
              </a:rPr>
              <a:t> last w(x) before any r(x) is the same in both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 and </a:t>
            </a:r>
            <a:r>
              <a:rPr lang="en-US" sz="3000" dirty="0" err="1" smtClean="0">
                <a:solidFill>
                  <a:schemeClr val="bg1"/>
                </a:solidFill>
              </a:rPr>
              <a:t>σ</a:t>
            </a:r>
            <a:r>
              <a:rPr lang="en-US" sz="3000" dirty="0" smtClean="0">
                <a:solidFill>
                  <a:schemeClr val="bg1"/>
                </a:solidFill>
              </a:rPr>
              <a:t>’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109252" y="1655353"/>
            <a:ext cx="5257800" cy="3900320"/>
          </a:xfrm>
          <a:prstGeom prst="wedgeRoundRectCallout">
            <a:avLst>
              <a:gd name="adj1" fmla="val -96078"/>
              <a:gd name="adj2" fmla="val -3212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techniques tend to check if there is a correct reordering of a given trace </a:t>
            </a:r>
            <a:r>
              <a:rPr lang="en-US" sz="2800" dirty="0" err="1" smtClean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σ</a:t>
            </a:r>
            <a:r>
              <a:rPr lang="en-US" sz="2800" dirty="0" smtClean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 that exhibits a concurrency error, typically using partial orders over the events in </a:t>
            </a:r>
            <a:r>
              <a:rPr lang="en-US" sz="2800" dirty="0" err="1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σ</a:t>
            </a:r>
            <a:endParaRPr lang="en-US" sz="2800" dirty="0">
              <a:solidFill>
                <a:schemeClr val="accent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0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HB</a:t>
            </a:r>
            <a:endParaRPr lang="en-US" sz="6000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317864" y="2090646"/>
            <a:ext cx="5754190" cy="4326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Order events in a trace (≤</a:t>
            </a:r>
            <a:r>
              <a:rPr lang="en-US" baseline="30000" dirty="0" smtClean="0">
                <a:solidFill>
                  <a:schemeClr val="bg1"/>
                </a:solidFill>
              </a:rPr>
              <a:t>HB</a:t>
            </a:r>
            <a:r>
              <a:rPr lang="en-US" dirty="0" smtClean="0">
                <a:solidFill>
                  <a:schemeClr val="bg1"/>
                </a:solidFill>
              </a:rPr>
              <a:t> ) :</a:t>
            </a:r>
            <a:endParaRPr lang="en-US" sz="2600" dirty="0">
              <a:solidFill>
                <a:schemeClr val="bg1"/>
              </a:solidFill>
            </a:endParaRP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Events inside a thread are ordered as seen in the trace.</a:t>
            </a: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Order critical sections as they appear in the trace.</a:t>
            </a:r>
            <a:br>
              <a:rPr lang="en-US" sz="2600" dirty="0" smtClean="0">
                <a:solidFill>
                  <a:schemeClr val="bg1"/>
                </a:solidFill>
              </a:rPr>
            </a:br>
            <a:endParaRPr lang="en-US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Declare a race when </a:t>
            </a:r>
            <a:r>
              <a:rPr lang="en-US" i="1" dirty="0" smtClean="0">
                <a:solidFill>
                  <a:schemeClr val="bg1"/>
                </a:solidFill>
              </a:rPr>
              <a:t>two conflicting accesses</a:t>
            </a:r>
            <a:r>
              <a:rPr lang="en-US" dirty="0" smtClean="0">
                <a:solidFill>
                  <a:schemeClr val="bg1"/>
                </a:solidFill>
              </a:rPr>
              <a:t> are unordered.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Admits an </a:t>
            </a:r>
            <a:r>
              <a:rPr lang="en-US" dirty="0" smtClean="0">
                <a:solidFill>
                  <a:srgbClr val="FFFF00"/>
                </a:solidFill>
              </a:rPr>
              <a:t>online linear time </a:t>
            </a:r>
            <a:r>
              <a:rPr lang="en-US" dirty="0" smtClean="0">
                <a:solidFill>
                  <a:schemeClr val="bg1"/>
                </a:solidFill>
              </a:rPr>
              <a:t>algorithm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67990"/>
              </p:ext>
            </p:extLst>
          </p:nvPr>
        </p:nvGraphicFramePr>
        <p:xfrm>
          <a:off x="7314913" y="1197718"/>
          <a:ext cx="4380411" cy="5555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114"/>
                <a:gridCol w="2009650"/>
                <a:gridCol w="1852647"/>
              </a:tblGrid>
              <a:tr h="44923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05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6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9383841" y="2644904"/>
            <a:ext cx="785309" cy="799217"/>
            <a:chOff x="8844197" y="3544310"/>
            <a:chExt cx="785309" cy="81338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8844197" y="3673374"/>
              <a:ext cx="785309" cy="684317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9048209" y="3544310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2" name="Left-Right Arrow 1"/>
          <p:cNvSpPr/>
          <p:nvPr/>
        </p:nvSpPr>
        <p:spPr>
          <a:xfrm rot="1449063">
            <a:off x="8938304" y="5909667"/>
            <a:ext cx="1553821" cy="550072"/>
          </a:xfrm>
          <a:prstGeom prst="leftRightArrow">
            <a:avLst>
              <a:gd name="adj1" fmla="val 50000"/>
              <a:gd name="adj2" fmla="val 581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Race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302250" y="2164370"/>
            <a:ext cx="2332585" cy="4081650"/>
            <a:chOff x="7762606" y="3063775"/>
            <a:chExt cx="2332585" cy="4153989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0071462" y="3063775"/>
              <a:ext cx="0" cy="47026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277498" y="4574712"/>
              <a:ext cx="0" cy="47026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8277498" y="5393318"/>
              <a:ext cx="0" cy="47026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0071463" y="3790941"/>
              <a:ext cx="23728" cy="342682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9620787" y="3168276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620787" y="4805488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762606" y="4703268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762606" y="5497818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8279997" y="6136181"/>
              <a:ext cx="0" cy="47026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765105" y="6264737"/>
              <a:ext cx="254725" cy="2351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1" name="Line Callout 1 20"/>
          <p:cNvSpPr/>
          <p:nvPr/>
        </p:nvSpPr>
        <p:spPr>
          <a:xfrm>
            <a:off x="5301540" y="1601075"/>
            <a:ext cx="3460872" cy="2256021"/>
          </a:xfrm>
          <a:prstGeom prst="borderCallout1">
            <a:avLst>
              <a:gd name="adj1" fmla="val 100406"/>
              <a:gd name="adj2" fmla="val 32525"/>
              <a:gd name="adj3" fmla="val 131826"/>
              <a:gd name="adj4" fmla="val -13063"/>
            </a:avLst>
          </a:prstGeom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Pair of read/write events on same memory location performed by different threads, of which at least one is a write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1" animBg="1"/>
      <p:bldP spid="21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6138"/>
              </p:ext>
            </p:extLst>
          </p:nvPr>
        </p:nvGraphicFramePr>
        <p:xfrm>
          <a:off x="1110343" y="1510039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205004" y="2354726"/>
            <a:ext cx="1979459" cy="3486642"/>
            <a:chOff x="2205004" y="2354726"/>
            <a:chExt cx="1979459" cy="3486642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2451462" y="2354726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473232" y="2859826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2468876" y="3391053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4167049" y="4447232"/>
              <a:ext cx="4352" cy="27943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171401" y="4976020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180108" y="5520310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235484" y="343123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205004" y="290799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210084" y="239999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891564" y="448787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3886484" y="504667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3886484" y="5539432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2939170" y="3835142"/>
              <a:ext cx="673825" cy="4062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3260729" y="3790539"/>
              <a:ext cx="155448" cy="15544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</p:grp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64443"/>
              </p:ext>
            </p:extLst>
          </p:nvPr>
        </p:nvGraphicFramePr>
        <p:xfrm>
          <a:off x="6503814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598475" y="2384465"/>
            <a:ext cx="1979459" cy="3486642"/>
            <a:chOff x="7598475" y="2384465"/>
            <a:chExt cx="1979459" cy="3486642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7844933" y="2384465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7866703" y="2889565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7862347" y="3420792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9560520" y="4476971"/>
              <a:ext cx="4352" cy="27943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9564872" y="5005759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9573579" y="5550049"/>
              <a:ext cx="4355" cy="32105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7628955" y="346097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7598475" y="293773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7603555" y="242973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9285035" y="451761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9279955" y="507641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9279955" y="5569171"/>
              <a:ext cx="157196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1</a:t>
              </a:r>
              <a:endParaRPr lang="en-US" sz="1200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8332641" y="3864881"/>
              <a:ext cx="673825" cy="4062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8654200" y="3820278"/>
              <a:ext cx="155448" cy="15544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</p:grpSp>
      <p:sp>
        <p:nvSpPr>
          <p:cNvPr id="97" name="Document 96"/>
          <p:cNvSpPr/>
          <p:nvPr/>
        </p:nvSpPr>
        <p:spPr>
          <a:xfrm>
            <a:off x="6249382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65" name="Title 2"/>
          <p:cNvSpPr>
            <a:spLocks noGrp="1"/>
          </p:cNvSpPr>
          <p:nvPr>
            <p:ph type="title"/>
          </p:nvPr>
        </p:nvSpPr>
        <p:spPr>
          <a:xfrm>
            <a:off x="838200" y="170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HB</a:t>
            </a:r>
            <a:endParaRPr lang="en-US" sz="6000" dirty="0"/>
          </a:p>
        </p:txBody>
      </p:sp>
      <p:sp>
        <p:nvSpPr>
          <p:cNvPr id="110" name="Document 109"/>
          <p:cNvSpPr/>
          <p:nvPr/>
        </p:nvSpPr>
        <p:spPr>
          <a:xfrm>
            <a:off x="1104904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63" name="Document 62"/>
          <p:cNvSpPr/>
          <p:nvPr/>
        </p:nvSpPr>
        <p:spPr>
          <a:xfrm>
            <a:off x="1406141" y="5328244"/>
            <a:ext cx="1854462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No predictable race</a:t>
            </a:r>
          </a:p>
        </p:txBody>
      </p:sp>
    </p:spTree>
    <p:extLst>
      <p:ext uri="{BB962C8B-B14F-4D97-AF65-F5344CB8AC3E}">
        <p14:creationId xmlns:p14="http://schemas.microsoft.com/office/powerpoint/2010/main" val="189420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10" grpId="0" animBg="1"/>
      <p:bldP spid="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6138"/>
              </p:ext>
            </p:extLst>
          </p:nvPr>
        </p:nvGraphicFramePr>
        <p:xfrm>
          <a:off x="1110343" y="1510039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96655"/>
              </p:ext>
            </p:extLst>
          </p:nvPr>
        </p:nvGraphicFramePr>
        <p:xfrm>
          <a:off x="6503814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Title 2"/>
          <p:cNvSpPr>
            <a:spLocks noGrp="1"/>
          </p:cNvSpPr>
          <p:nvPr>
            <p:ph type="title"/>
          </p:nvPr>
        </p:nvSpPr>
        <p:spPr>
          <a:xfrm>
            <a:off x="838200" y="170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HB</a:t>
            </a:r>
            <a:endParaRPr lang="en-US" sz="6000" dirty="0"/>
          </a:p>
        </p:txBody>
      </p:sp>
      <p:sp>
        <p:nvSpPr>
          <p:cNvPr id="17" name="Document 16"/>
          <p:cNvSpPr/>
          <p:nvPr/>
        </p:nvSpPr>
        <p:spPr>
          <a:xfrm>
            <a:off x="6249382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19" name="Document 18"/>
          <p:cNvSpPr/>
          <p:nvPr/>
        </p:nvSpPr>
        <p:spPr>
          <a:xfrm>
            <a:off x="1104904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20" name="Document 19"/>
          <p:cNvSpPr/>
          <p:nvPr/>
        </p:nvSpPr>
        <p:spPr>
          <a:xfrm>
            <a:off x="1406141" y="5328244"/>
            <a:ext cx="1854462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No predictable race</a:t>
            </a:r>
          </a:p>
        </p:txBody>
      </p:sp>
      <p:sp>
        <p:nvSpPr>
          <p:cNvPr id="21" name="Document 20"/>
          <p:cNvSpPr/>
          <p:nvPr/>
        </p:nvSpPr>
        <p:spPr>
          <a:xfrm>
            <a:off x="6096000" y="5328244"/>
            <a:ext cx="1854462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Predictable race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6138"/>
              </p:ext>
            </p:extLst>
          </p:nvPr>
        </p:nvGraphicFramePr>
        <p:xfrm>
          <a:off x="1110343" y="1510039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49713"/>
              </p:ext>
            </p:extLst>
          </p:nvPr>
        </p:nvGraphicFramePr>
        <p:xfrm>
          <a:off x="6503814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87763"/>
              </p:ext>
            </p:extLst>
          </p:nvPr>
        </p:nvGraphicFramePr>
        <p:xfrm>
          <a:off x="6982569" y="2523409"/>
          <a:ext cx="1755947" cy="1536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</a:tblGrid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102896"/>
              </p:ext>
            </p:extLst>
          </p:nvPr>
        </p:nvGraphicFramePr>
        <p:xfrm>
          <a:off x="8685683" y="4046347"/>
          <a:ext cx="1618764" cy="1631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8764"/>
              </a:tblGrid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72347"/>
              </p:ext>
            </p:extLst>
          </p:nvPr>
        </p:nvGraphicFramePr>
        <p:xfrm>
          <a:off x="6982570" y="2018580"/>
          <a:ext cx="1755947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18304"/>
              </p:ext>
            </p:extLst>
          </p:nvPr>
        </p:nvGraphicFramePr>
        <p:xfrm>
          <a:off x="8751121" y="5670378"/>
          <a:ext cx="1598244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244"/>
              </a:tblGrid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11437" y="412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3681"/>
              </p:ext>
            </p:extLst>
          </p:nvPr>
        </p:nvGraphicFramePr>
        <p:xfrm>
          <a:off x="6973954" y="3735113"/>
          <a:ext cx="1755947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4281943" y="1690256"/>
            <a:ext cx="3586657" cy="166644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HB is too conservative !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1717"/>
              </p:ext>
            </p:extLst>
          </p:nvPr>
        </p:nvGraphicFramePr>
        <p:xfrm>
          <a:off x="8575222" y="4189482"/>
          <a:ext cx="1755947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8205513" y="3872098"/>
            <a:ext cx="973184" cy="507909"/>
          </a:xfrm>
          <a:prstGeom prst="straightConnector1">
            <a:avLst/>
          </a:prstGeom>
          <a:ln w="1016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2"/>
          <p:cNvSpPr>
            <a:spLocks noGrp="1"/>
          </p:cNvSpPr>
          <p:nvPr>
            <p:ph type="title"/>
          </p:nvPr>
        </p:nvSpPr>
        <p:spPr>
          <a:xfrm>
            <a:off x="838200" y="170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HB</a:t>
            </a:r>
            <a:endParaRPr lang="en-US" sz="6000" dirty="0"/>
          </a:p>
        </p:txBody>
      </p:sp>
      <p:sp>
        <p:nvSpPr>
          <p:cNvPr id="29" name="Document 28"/>
          <p:cNvSpPr/>
          <p:nvPr/>
        </p:nvSpPr>
        <p:spPr>
          <a:xfrm>
            <a:off x="6249382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30" name="Document 29"/>
          <p:cNvSpPr/>
          <p:nvPr/>
        </p:nvSpPr>
        <p:spPr>
          <a:xfrm>
            <a:off x="1104904" y="5186672"/>
            <a:ext cx="1854462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HB race</a:t>
            </a:r>
          </a:p>
        </p:txBody>
      </p:sp>
      <p:sp>
        <p:nvSpPr>
          <p:cNvPr id="31" name="Document 30"/>
          <p:cNvSpPr/>
          <p:nvPr/>
        </p:nvSpPr>
        <p:spPr>
          <a:xfrm>
            <a:off x="1406141" y="5328244"/>
            <a:ext cx="1854462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No predictable race</a:t>
            </a:r>
          </a:p>
        </p:txBody>
      </p:sp>
      <p:sp>
        <p:nvSpPr>
          <p:cNvPr id="35" name="Document 34"/>
          <p:cNvSpPr/>
          <p:nvPr/>
        </p:nvSpPr>
        <p:spPr>
          <a:xfrm>
            <a:off x="6096000" y="5328244"/>
            <a:ext cx="1854462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Predictable race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4586 L 8.33333E-7 -0.2958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162 L -0.00195 -0.2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96296E-6 L -1.45833E-6 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-0.00052 0.2935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467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194144" y="1273809"/>
            <a:ext cx="6382739" cy="4726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baseline="30000" dirty="0" smtClean="0">
                <a:solidFill>
                  <a:schemeClr val="bg1"/>
                </a:solidFill>
              </a:rPr>
              <a:t>CP</a:t>
            </a:r>
            <a:r>
              <a:rPr lang="en-US" dirty="0" smtClean="0">
                <a:solidFill>
                  <a:schemeClr val="bg1"/>
                </a:solidFill>
              </a:rPr>
              <a:t> is the smallest transitive relation that orders e1 and e2 if:</a:t>
            </a: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e1 = </a:t>
            </a:r>
            <a:r>
              <a:rPr lang="en-US" dirty="0" err="1" smtClean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rel</a:t>
            </a:r>
            <a:r>
              <a:rPr lang="en-US" dirty="0" smtClean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(l)</a:t>
            </a:r>
            <a:r>
              <a:rPr lang="en-US" sz="2600" dirty="0" smtClean="0">
                <a:solidFill>
                  <a:schemeClr val="bg1"/>
                </a:solidFill>
              </a:rPr>
              <a:t>, e2 = </a:t>
            </a:r>
            <a:r>
              <a:rPr lang="en-US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acq</a:t>
            </a:r>
            <a:r>
              <a:rPr lang="en-US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</a:t>
            </a:r>
            <a:r>
              <a:rPr lang="en-US" sz="2600" dirty="0" smtClean="0">
                <a:solidFill>
                  <a:schemeClr val="bg1"/>
                </a:solidFill>
              </a:rPr>
              <a:t>), and their critical sections have </a:t>
            </a:r>
            <a:r>
              <a:rPr lang="en-US" sz="2600" i="1" dirty="0" smtClean="0">
                <a:solidFill>
                  <a:schemeClr val="bg1"/>
                </a:solidFill>
              </a:rPr>
              <a:t>conflicting</a:t>
            </a:r>
            <a:r>
              <a:rPr lang="en-US" sz="2600" dirty="0" smtClean="0">
                <a:solidFill>
                  <a:schemeClr val="bg1"/>
                </a:solidFill>
              </a:rPr>
              <a:t> events</a:t>
            </a: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e1 = </a:t>
            </a:r>
            <a:r>
              <a:rPr lang="en-US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rel</a:t>
            </a:r>
            <a:r>
              <a:rPr lang="en-US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</a:t>
            </a:r>
            <a:r>
              <a:rPr lang="en-US" sz="2600" dirty="0" smtClean="0">
                <a:solidFill>
                  <a:schemeClr val="bg1"/>
                </a:solidFill>
              </a:rPr>
              <a:t>), e2 = </a:t>
            </a:r>
            <a:r>
              <a:rPr lang="en-US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acq</a:t>
            </a:r>
            <a:r>
              <a:rPr lang="en-US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</a:t>
            </a:r>
            <a:r>
              <a:rPr lang="en-US" sz="2600" dirty="0" smtClean="0">
                <a:solidFill>
                  <a:schemeClr val="bg1"/>
                </a:solidFill>
              </a:rPr>
              <a:t>), and their critical sections have events ordered by &lt;</a:t>
            </a:r>
            <a:r>
              <a:rPr lang="en-US" sz="2600" baseline="30000" dirty="0" smtClean="0">
                <a:solidFill>
                  <a:schemeClr val="bg1"/>
                </a:solidFill>
              </a:rPr>
              <a:t>CP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∃e3 such that e1 </a:t>
            </a:r>
            <a:r>
              <a:rPr lang="en-US" sz="2800" dirty="0" smtClean="0">
                <a:solidFill>
                  <a:schemeClr val="bg1"/>
                </a:solidFill>
              </a:rPr>
              <a:t>≤</a:t>
            </a:r>
            <a:r>
              <a:rPr lang="en-US" sz="2600" baseline="30000" dirty="0" smtClean="0">
                <a:solidFill>
                  <a:schemeClr val="bg1"/>
                </a:solidFill>
              </a:rPr>
              <a:t>HB</a:t>
            </a:r>
            <a:r>
              <a:rPr lang="en-US" sz="2600" dirty="0" smtClean="0">
                <a:solidFill>
                  <a:schemeClr val="bg1"/>
                </a:solidFill>
              </a:rPr>
              <a:t> e3 </a:t>
            </a:r>
            <a:r>
              <a:rPr lang="en-US" sz="2800" dirty="0">
                <a:solidFill>
                  <a:schemeClr val="bg1"/>
                </a:solidFill>
              </a:rPr>
              <a:t>&lt;</a:t>
            </a:r>
            <a:r>
              <a:rPr lang="en-US" sz="2600" baseline="30000" dirty="0" smtClean="0">
                <a:solidFill>
                  <a:schemeClr val="bg1"/>
                </a:solidFill>
              </a:rPr>
              <a:t>CP</a:t>
            </a:r>
            <a:r>
              <a:rPr lang="en-US" sz="2600" dirty="0" smtClean="0">
                <a:solidFill>
                  <a:schemeClr val="bg1"/>
                </a:solidFill>
              </a:rPr>
              <a:t> e2 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 smtClean="0">
                <a:solidFill>
                  <a:schemeClr val="bg1"/>
                </a:solidFill>
              </a:rPr>
              <a:t>or e1 &lt;</a:t>
            </a:r>
            <a:r>
              <a:rPr lang="en-US" sz="2600" baseline="30000" dirty="0" smtClean="0">
                <a:solidFill>
                  <a:schemeClr val="bg1"/>
                </a:solidFill>
              </a:rPr>
              <a:t>CP</a:t>
            </a:r>
            <a:r>
              <a:rPr lang="en-US" sz="2600" dirty="0" smtClean="0">
                <a:solidFill>
                  <a:schemeClr val="bg1"/>
                </a:solidFill>
              </a:rPr>
              <a:t> e3 </a:t>
            </a:r>
            <a:r>
              <a:rPr lang="en-US" sz="2800" dirty="0">
                <a:solidFill>
                  <a:schemeClr val="bg1"/>
                </a:solidFill>
              </a:rPr>
              <a:t>≤</a:t>
            </a:r>
            <a:r>
              <a:rPr lang="en-US" sz="2600" baseline="30000" dirty="0">
                <a:solidFill>
                  <a:schemeClr val="bg1"/>
                </a:solidFill>
              </a:rPr>
              <a:t>HB</a:t>
            </a:r>
            <a:r>
              <a:rPr lang="en-US" sz="2600" dirty="0" smtClean="0">
                <a:solidFill>
                  <a:schemeClr val="bg1"/>
                </a:solidFill>
              </a:rPr>
              <a:t> e2 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Partial order ≤</a:t>
            </a:r>
            <a:r>
              <a:rPr lang="en-US" baseline="30000" dirty="0">
                <a:solidFill>
                  <a:schemeClr val="bg1"/>
                </a:solidFill>
              </a:rPr>
              <a:t>CP</a:t>
            </a:r>
            <a:r>
              <a:rPr lang="en-US" dirty="0">
                <a:solidFill>
                  <a:schemeClr val="bg1"/>
                </a:solidFill>
              </a:rPr>
              <a:t> = &lt;</a:t>
            </a:r>
            <a:r>
              <a:rPr lang="en-US" baseline="30000" dirty="0">
                <a:solidFill>
                  <a:schemeClr val="bg1"/>
                </a:solidFill>
              </a:rPr>
              <a:t>CP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∪</a:t>
            </a:r>
            <a:r>
              <a:rPr lang="en-US" dirty="0">
                <a:solidFill>
                  <a:schemeClr val="bg1"/>
                </a:solidFill>
              </a:rPr>
              <a:t>Thread-order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Declare a race when two conflicting accesses are unordered.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59763"/>
              </p:ext>
            </p:extLst>
          </p:nvPr>
        </p:nvGraphicFramePr>
        <p:xfrm>
          <a:off x="6779353" y="1353502"/>
          <a:ext cx="2570709" cy="2190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20"/>
                <a:gridCol w="1288689"/>
              </a:tblGrid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6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10539"/>
              </p:ext>
            </p:extLst>
          </p:nvPr>
        </p:nvGraphicFramePr>
        <p:xfrm>
          <a:off x="9504609" y="2897000"/>
          <a:ext cx="2575774" cy="223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9237"/>
                <a:gridCol w="1236537"/>
              </a:tblGrid>
              <a:tr h="37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6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e’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20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6" name="Group 125"/>
          <p:cNvGrpSpPr/>
          <p:nvPr/>
        </p:nvGrpSpPr>
        <p:grpSpPr>
          <a:xfrm>
            <a:off x="7802852" y="2134956"/>
            <a:ext cx="504021" cy="496760"/>
            <a:chOff x="7802852" y="2220682"/>
            <a:chExt cx="504021" cy="496760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7802852" y="2451720"/>
              <a:ext cx="504021" cy="26572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952703" y="2220682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0516288" y="3772120"/>
            <a:ext cx="644664" cy="366120"/>
            <a:chOff x="10483403" y="3793922"/>
            <a:chExt cx="644664" cy="366120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10483403" y="3928056"/>
              <a:ext cx="644664" cy="23198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10790077" y="3793922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72932"/>
              </p:ext>
            </p:extLst>
          </p:nvPr>
        </p:nvGraphicFramePr>
        <p:xfrm>
          <a:off x="6779354" y="4849247"/>
          <a:ext cx="2570708" cy="13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734"/>
                <a:gridCol w="848987"/>
                <a:gridCol w="848987"/>
              </a:tblGrid>
              <a:tr h="311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e1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e3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e2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8" name="Group 127"/>
          <p:cNvGrpSpPr/>
          <p:nvPr/>
        </p:nvGrpSpPr>
        <p:grpSpPr>
          <a:xfrm>
            <a:off x="7315200" y="5129211"/>
            <a:ext cx="1463768" cy="914403"/>
            <a:chOff x="7315200" y="5114922"/>
            <a:chExt cx="1298614" cy="897363"/>
          </a:xfrm>
        </p:grpSpPr>
        <p:sp>
          <p:nvSpPr>
            <p:cNvPr id="109" name="Oval 108"/>
            <p:cNvSpPr/>
            <p:nvPr/>
          </p:nvSpPr>
          <p:spPr>
            <a:xfrm>
              <a:off x="7747831" y="5662229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7315200" y="5114922"/>
              <a:ext cx="1298614" cy="89736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7372352" y="4863535"/>
            <a:ext cx="636306" cy="406743"/>
            <a:chOff x="7315200" y="4834958"/>
            <a:chExt cx="636306" cy="406743"/>
          </a:xfrm>
        </p:grpSpPr>
        <p:cxnSp>
          <p:nvCxnSpPr>
            <p:cNvPr id="112" name="Straight Arrow Connector 111"/>
            <p:cNvCxnSpPr/>
            <p:nvPr/>
          </p:nvCxnSpPr>
          <p:spPr>
            <a:xfrm>
              <a:off x="7315200" y="4988144"/>
              <a:ext cx="636306" cy="253557"/>
            </a:xfrm>
            <a:prstGeom prst="straightConnector1">
              <a:avLst/>
            </a:prstGeom>
            <a:ln w="38100">
              <a:solidFill>
                <a:srgbClr val="00B0F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 rot="1058739">
              <a:off x="7471556" y="4834958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HB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235906" y="5365077"/>
            <a:ext cx="545187" cy="563875"/>
            <a:chOff x="8150178" y="5322212"/>
            <a:chExt cx="545187" cy="563875"/>
          </a:xfrm>
        </p:grpSpPr>
        <p:cxnSp>
          <p:nvCxnSpPr>
            <p:cNvPr id="111" name="Straight Arrow Connector 110"/>
            <p:cNvCxnSpPr/>
            <p:nvPr/>
          </p:nvCxnSpPr>
          <p:spPr>
            <a:xfrm>
              <a:off x="8150178" y="5381220"/>
              <a:ext cx="543062" cy="50486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 rot="2481039">
              <a:off x="8268645" y="532221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302394" y="3451986"/>
            <a:ext cx="953036" cy="1149751"/>
            <a:chOff x="10341736" y="3409370"/>
            <a:chExt cx="953036" cy="1149751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0341736" y="3438659"/>
              <a:ext cx="953036" cy="1120462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 rot="2481039">
              <a:off x="10427838" y="340937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01670" y="199393"/>
            <a:ext cx="34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14850" y="6426130"/>
            <a:ext cx="745331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†</a:t>
            </a:r>
            <a:r>
              <a:rPr lang="en-US" sz="1600" dirty="0" smtClean="0">
                <a:solidFill>
                  <a:schemeClr val="bg1"/>
                </a:solidFill>
              </a:rPr>
              <a:t> Sound Predictive Race Detection in Polynomial Time, Y. </a:t>
            </a:r>
            <a:r>
              <a:rPr lang="en-US" sz="1600" dirty="0" err="1" smtClean="0">
                <a:solidFill>
                  <a:schemeClr val="bg1"/>
                </a:solidFill>
              </a:rPr>
              <a:t>Smaragdakis</a:t>
            </a:r>
            <a:r>
              <a:rPr lang="en-US" sz="1600" dirty="0" smtClean="0">
                <a:solidFill>
                  <a:schemeClr val="bg1"/>
                </a:solidFill>
              </a:rPr>
              <a:t> et al</a:t>
            </a:r>
            <a:r>
              <a:rPr lang="en-US" sz="1600" smtClean="0">
                <a:solidFill>
                  <a:schemeClr val="bg1"/>
                </a:solidFill>
              </a:rPr>
              <a:t>, </a:t>
            </a:r>
            <a:r>
              <a:rPr lang="en-US" sz="1600" smtClean="0">
                <a:solidFill>
                  <a:schemeClr val="bg1"/>
                </a:solidFill>
              </a:rPr>
              <a:t>POPL </a:t>
            </a:r>
            <a:r>
              <a:rPr lang="en-US" sz="1600" dirty="0" smtClean="0">
                <a:solidFill>
                  <a:schemeClr val="bg1"/>
                </a:solidFill>
              </a:rPr>
              <a:t>2012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1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02926"/>
              </p:ext>
            </p:extLst>
          </p:nvPr>
        </p:nvGraphicFramePr>
        <p:xfrm>
          <a:off x="1145982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2974809" y="3864881"/>
            <a:ext cx="673825" cy="40625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296368" y="3820278"/>
            <a:ext cx="155448" cy="1554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21724"/>
              </p:ext>
            </p:extLst>
          </p:nvPr>
        </p:nvGraphicFramePr>
        <p:xfrm>
          <a:off x="729896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70570" y="5160625"/>
            <a:ext cx="1854462" cy="1345474"/>
            <a:chOff x="6204858" y="4637317"/>
            <a:chExt cx="1419500" cy="1345474"/>
          </a:xfrm>
        </p:grpSpPr>
        <p:sp>
          <p:nvSpPr>
            <p:cNvPr id="12" name="Document 11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45397" y="5301449"/>
            <a:ext cx="1887417" cy="1345474"/>
            <a:chOff x="6416925" y="5254191"/>
            <a:chExt cx="1887417" cy="1345474"/>
          </a:xfrm>
        </p:grpSpPr>
        <p:sp>
          <p:nvSpPr>
            <p:cNvPr id="15" name="Document 14"/>
            <p:cNvSpPr/>
            <p:nvPr/>
          </p:nvSpPr>
          <p:spPr>
            <a:xfrm>
              <a:off x="6449880" y="5254191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16925" y="5325283"/>
              <a:ext cx="18215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No predictable race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9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74771"/>
              </p:ext>
            </p:extLst>
          </p:nvPr>
        </p:nvGraphicFramePr>
        <p:xfrm>
          <a:off x="1145982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E5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10162"/>
              </p:ext>
            </p:extLst>
          </p:nvPr>
        </p:nvGraphicFramePr>
        <p:xfrm>
          <a:off x="729896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2E5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4899631" y="4919006"/>
            <a:ext cx="4458682" cy="601887"/>
          </a:xfrm>
          <a:prstGeom prst="straightConnector1">
            <a:avLst/>
          </a:prstGeom>
          <a:ln w="76200">
            <a:solidFill>
              <a:srgbClr val="C8A2E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973399" y="4834870"/>
            <a:ext cx="4384914" cy="637241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70570" y="5160625"/>
            <a:ext cx="1854462" cy="1345474"/>
            <a:chOff x="6204858" y="4637317"/>
            <a:chExt cx="1419500" cy="1345474"/>
          </a:xfrm>
        </p:grpSpPr>
        <p:sp>
          <p:nvSpPr>
            <p:cNvPr id="12" name="Document 11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45397" y="5301449"/>
            <a:ext cx="1887417" cy="1345474"/>
            <a:chOff x="6416925" y="5254191"/>
            <a:chExt cx="1887417" cy="1345474"/>
          </a:xfrm>
        </p:grpSpPr>
        <p:sp>
          <p:nvSpPr>
            <p:cNvPr id="15" name="Document 14"/>
            <p:cNvSpPr/>
            <p:nvPr/>
          </p:nvSpPr>
          <p:spPr>
            <a:xfrm>
              <a:off x="6449880" y="5254191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16925" y="5325283"/>
              <a:ext cx="18215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No predictable race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7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770709"/>
            <a:ext cx="10748554" cy="54062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Debugging concurrent </a:t>
            </a:r>
            <a:r>
              <a:rPr lang="en-US" sz="3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rograms is a </a:t>
            </a:r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nightmare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Reasoning about all possible inter-leavings !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Data Races, Deadlocks, </a:t>
            </a:r>
            <a:r>
              <a:rPr lang="mr-IN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……</a:t>
            </a:r>
            <a:endParaRPr lang="en-US" sz="3600" b="1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endParaRPr lang="en-US" sz="36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endParaRPr lang="en-US" sz="3600" b="1" dirty="0" smtClean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SzPct val="70000"/>
              <a:buFont typeface="Wingdings" charset="2"/>
              <a:buChar char="§"/>
            </a:pPr>
            <a:r>
              <a:rPr lang="en-US" sz="36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Fundamental Challenge !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charset="2"/>
              <a:buChar char="§"/>
            </a:pPr>
            <a:endParaRPr lang="en-US" sz="36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18898" y="2560322"/>
            <a:ext cx="2795456" cy="770707"/>
          </a:xfrm>
          <a:prstGeom prst="roundRect">
            <a:avLst>
              <a:gd name="adj" fmla="val 4298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Data Races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D965"/>
                                      </p:to>
                                    </p:animClr>
                                    <p:set>
                                      <p:cBhvr>
                                        <p:cTn id="2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1.85185E-6 C -0.00417 0.05879 -0.01094 0.11782 0.03242 0.14537 C 0.07578 0.17291 0.222 0.16088 0.2625 0.16481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47" y="824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3"/>
      <p:bldP spid="14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02926"/>
              </p:ext>
            </p:extLst>
          </p:nvPr>
        </p:nvGraphicFramePr>
        <p:xfrm>
          <a:off x="1145982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21724"/>
              </p:ext>
            </p:extLst>
          </p:nvPr>
        </p:nvGraphicFramePr>
        <p:xfrm>
          <a:off x="729896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/>
          <p:nvPr/>
        </p:nvCxnSpPr>
        <p:spPr>
          <a:xfrm>
            <a:off x="9127793" y="3864881"/>
            <a:ext cx="673825" cy="40625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9449352" y="3820278"/>
            <a:ext cx="155448" cy="1554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7273331" y="5160625"/>
            <a:ext cx="1854462" cy="1345474"/>
            <a:chOff x="6204858" y="4637317"/>
            <a:chExt cx="1419500" cy="1345474"/>
          </a:xfrm>
        </p:grpSpPr>
        <p:sp>
          <p:nvSpPr>
            <p:cNvPr id="40" name="Document 39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70570" y="5160625"/>
            <a:ext cx="1854462" cy="1345474"/>
            <a:chOff x="6204858" y="4637317"/>
            <a:chExt cx="1419500" cy="1345474"/>
          </a:xfrm>
        </p:grpSpPr>
        <p:sp>
          <p:nvSpPr>
            <p:cNvPr id="17" name="Document 16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45397" y="5301449"/>
            <a:ext cx="1887417" cy="1345474"/>
            <a:chOff x="6416925" y="5254191"/>
            <a:chExt cx="1887417" cy="1345474"/>
          </a:xfrm>
        </p:grpSpPr>
        <p:sp>
          <p:nvSpPr>
            <p:cNvPr id="20" name="Document 19"/>
            <p:cNvSpPr/>
            <p:nvPr/>
          </p:nvSpPr>
          <p:spPr>
            <a:xfrm>
              <a:off x="6449880" y="5254191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16925" y="5325283"/>
              <a:ext cx="18215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No predictable race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85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02926"/>
              </p:ext>
            </p:extLst>
          </p:nvPr>
        </p:nvGraphicFramePr>
        <p:xfrm>
          <a:off x="1145982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52270"/>
              </p:ext>
            </p:extLst>
          </p:nvPr>
        </p:nvGraphicFramePr>
        <p:xfrm>
          <a:off x="729896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2957"/>
              </p:ext>
            </p:extLst>
          </p:nvPr>
        </p:nvGraphicFramePr>
        <p:xfrm>
          <a:off x="7749540" y="2004568"/>
          <a:ext cx="3374711" cy="4193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24474"/>
              </p:ext>
            </p:extLst>
          </p:nvPr>
        </p:nvGraphicFramePr>
        <p:xfrm>
          <a:off x="7750806" y="4644224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81497"/>
              </p:ext>
            </p:extLst>
          </p:nvPr>
        </p:nvGraphicFramePr>
        <p:xfrm>
          <a:off x="7747408" y="4049940"/>
          <a:ext cx="3374711" cy="606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4404"/>
              </p:ext>
            </p:extLst>
          </p:nvPr>
        </p:nvGraphicFramePr>
        <p:xfrm>
          <a:off x="7749539" y="2004350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10960"/>
              </p:ext>
            </p:extLst>
          </p:nvPr>
        </p:nvGraphicFramePr>
        <p:xfrm>
          <a:off x="7750862" y="2646842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08438"/>
              </p:ext>
            </p:extLst>
          </p:nvPr>
        </p:nvGraphicFramePr>
        <p:xfrm>
          <a:off x="7748031" y="3095284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9033641" y="2889565"/>
            <a:ext cx="819807" cy="321058"/>
          </a:xfrm>
          <a:prstGeom prst="straightConnector1">
            <a:avLst/>
          </a:prstGeom>
          <a:ln w="1016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7273331" y="5160625"/>
            <a:ext cx="1854462" cy="1345474"/>
            <a:chOff x="6204858" y="4637317"/>
            <a:chExt cx="1419500" cy="1345474"/>
          </a:xfrm>
        </p:grpSpPr>
        <p:sp>
          <p:nvSpPr>
            <p:cNvPr id="37" name="Document 36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70570" y="5160625"/>
            <a:ext cx="1854462" cy="1345474"/>
            <a:chOff x="6204858" y="4637317"/>
            <a:chExt cx="1419500" cy="1345474"/>
          </a:xfrm>
        </p:grpSpPr>
        <p:sp>
          <p:nvSpPr>
            <p:cNvPr id="40" name="Document 39"/>
            <p:cNvSpPr/>
            <p:nvPr/>
          </p:nvSpPr>
          <p:spPr>
            <a:xfrm>
              <a:off x="6204858" y="4637317"/>
              <a:ext cx="1419500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79932" y="4989213"/>
              <a:ext cx="1286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 CP race</a:t>
              </a:r>
              <a:endParaRPr lang="en-US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45397" y="5301449"/>
            <a:ext cx="1887417" cy="1345474"/>
            <a:chOff x="6416925" y="5254191"/>
            <a:chExt cx="1887417" cy="1345474"/>
          </a:xfrm>
        </p:grpSpPr>
        <p:sp>
          <p:nvSpPr>
            <p:cNvPr id="43" name="Document 42"/>
            <p:cNvSpPr/>
            <p:nvPr/>
          </p:nvSpPr>
          <p:spPr>
            <a:xfrm>
              <a:off x="6449880" y="5254191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16925" y="5325283"/>
              <a:ext cx="18215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No predictable race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495408" y="5372541"/>
            <a:ext cx="1887417" cy="1345474"/>
            <a:chOff x="6416925" y="5254191"/>
            <a:chExt cx="1887417" cy="1345474"/>
          </a:xfrm>
        </p:grpSpPr>
        <p:sp>
          <p:nvSpPr>
            <p:cNvPr id="46" name="Document 45"/>
            <p:cNvSpPr/>
            <p:nvPr/>
          </p:nvSpPr>
          <p:spPr>
            <a:xfrm>
              <a:off x="6449880" y="5254191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16925" y="5325283"/>
              <a:ext cx="18215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Predictable race missed by CP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08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1.66667E-6 0.0932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1.04167E-6 -0.29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.0007 L 1.45833E-6 -0.224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CP misses races 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CP does not have a linear time algorithm </a:t>
            </a:r>
            <a:r>
              <a:rPr lang="mr-IN" sz="3600" dirty="0" smtClean="0">
                <a:solidFill>
                  <a:schemeClr val="bg1"/>
                </a:solidFill>
              </a:rPr>
              <a:t>–</a:t>
            </a:r>
            <a:r>
              <a:rPr lang="en-US" sz="3600" dirty="0" smtClean="0">
                <a:solidFill>
                  <a:schemeClr val="bg1"/>
                </a:solidFill>
              </a:rPr>
              <a:t> fails to scale to traces having millions of events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Resort to windowing </a:t>
            </a:r>
            <a:r>
              <a:rPr lang="mr-IN" sz="3600" dirty="0" smtClean="0">
                <a:solidFill>
                  <a:schemeClr val="bg1"/>
                </a:solidFill>
              </a:rPr>
              <a:t>–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can miss even HB races </a:t>
            </a:r>
            <a:r>
              <a:rPr lang="en-US" sz="3600" dirty="0" smtClean="0">
                <a:solidFill>
                  <a:schemeClr val="bg1"/>
                </a:solidFill>
              </a:rPr>
              <a:t>!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Remedy ?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24705" y="4745421"/>
            <a:ext cx="3586657" cy="1355835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WCP to the rescue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115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 - CP</a:t>
            </a:r>
            <a:endParaRPr lang="en-US" sz="6000" dirty="0"/>
          </a:p>
        </p:txBody>
      </p:sp>
      <p:sp>
        <p:nvSpPr>
          <p:cNvPr id="5" name="Oval Callout 4"/>
          <p:cNvSpPr/>
          <p:nvPr/>
        </p:nvSpPr>
        <p:spPr>
          <a:xfrm>
            <a:off x="8213365" y="5301464"/>
            <a:ext cx="2672073" cy="1355297"/>
          </a:xfrm>
          <a:prstGeom prst="wedgeEllipseCallout">
            <a:avLst>
              <a:gd name="adj1" fmla="val -68021"/>
              <a:gd name="adj2" fmla="val -2526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</a:rPr>
              <a:t>Linear running time</a:t>
            </a:r>
            <a:endParaRPr lang="en-US" sz="2700" b="1" i="1" dirty="0">
              <a:solidFill>
                <a:schemeClr val="bg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805354" y="3558236"/>
            <a:ext cx="3080084" cy="1454706"/>
          </a:xfrm>
          <a:prstGeom prst="wedgeEllipseCallout">
            <a:avLst>
              <a:gd name="adj1" fmla="val -49265"/>
              <a:gd name="adj2" fmla="val 5160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smtClean="0">
                <a:solidFill>
                  <a:schemeClr val="bg1"/>
                </a:solidFill>
              </a:rPr>
              <a:t>Detects races missed by CP</a:t>
            </a:r>
            <a:endParaRPr lang="en-US" sz="27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1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Weak Causal Precedence</a:t>
            </a:r>
            <a:endParaRPr lang="en-US" sz="6000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172543" y="1322388"/>
            <a:ext cx="6617364" cy="4726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baseline="30000" dirty="0" smtClean="0">
                <a:solidFill>
                  <a:schemeClr val="bg1"/>
                </a:solidFill>
              </a:rPr>
              <a:t>WCP</a:t>
            </a:r>
            <a:r>
              <a:rPr lang="en-US" dirty="0" smtClean="0">
                <a:solidFill>
                  <a:schemeClr val="bg1"/>
                </a:solidFill>
              </a:rPr>
              <a:t> is the smallest transitive relation that orders e1 and e2 if:</a:t>
            </a: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>
                <a:solidFill>
                  <a:schemeClr val="bg1"/>
                </a:solidFill>
              </a:rPr>
              <a:t>e1 = </a:t>
            </a:r>
            <a:r>
              <a:rPr lang="en-US" sz="2800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rel</a:t>
            </a:r>
            <a:r>
              <a:rPr lang="en-US" sz="2800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(l)</a:t>
            </a:r>
            <a:r>
              <a:rPr lang="en-US" sz="2600" dirty="0">
                <a:solidFill>
                  <a:schemeClr val="bg1"/>
                </a:solidFill>
              </a:rPr>
              <a:t>, e2 = </a:t>
            </a:r>
            <a:r>
              <a:rPr lang="en-US" sz="2800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r(x)/w(x)</a:t>
            </a:r>
            <a:r>
              <a:rPr lang="en-US" sz="2600" dirty="0">
                <a:solidFill>
                  <a:schemeClr val="bg1"/>
                </a:solidFill>
              </a:rPr>
              <a:t> inside a critical section of lock </a:t>
            </a:r>
            <a:r>
              <a:rPr lang="en-US" sz="2800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l</a:t>
            </a:r>
            <a:r>
              <a:rPr lang="en-US" sz="2600" dirty="0">
                <a:solidFill>
                  <a:schemeClr val="bg1"/>
                </a:solidFill>
              </a:rPr>
              <a:t>, and e2 conflicts with an event in crit. sec. of </a:t>
            </a:r>
            <a:r>
              <a:rPr lang="en-US" sz="2600" dirty="0" smtClean="0">
                <a:solidFill>
                  <a:schemeClr val="bg1"/>
                </a:solidFill>
              </a:rPr>
              <a:t>e1</a:t>
            </a: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e1 </a:t>
            </a:r>
            <a:r>
              <a:rPr lang="en-US" sz="2600" dirty="0">
                <a:solidFill>
                  <a:schemeClr val="bg1"/>
                </a:solidFill>
              </a:rPr>
              <a:t>= </a:t>
            </a:r>
            <a:r>
              <a:rPr lang="en-US" sz="2800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rel</a:t>
            </a:r>
            <a:r>
              <a:rPr lang="en-US" sz="2800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</a:t>
            </a:r>
            <a:r>
              <a:rPr lang="en-US" sz="2600" dirty="0">
                <a:solidFill>
                  <a:schemeClr val="bg1"/>
                </a:solidFill>
              </a:rPr>
              <a:t>), e2 = </a:t>
            </a:r>
            <a:r>
              <a:rPr lang="en-US" sz="2800" dirty="0" err="1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rel</a:t>
            </a:r>
            <a:r>
              <a:rPr lang="en-US" sz="2800" dirty="0">
                <a:solidFill>
                  <a:schemeClr val="bg1"/>
                </a:solidFill>
                <a:latin typeface="PT Mono" charset="0"/>
                <a:ea typeface="PT Mono" charset="0"/>
                <a:cs typeface="PT Mono" charset="0"/>
              </a:rPr>
              <a:t>(l</a:t>
            </a:r>
            <a:r>
              <a:rPr lang="en-US" sz="2600" dirty="0">
                <a:solidFill>
                  <a:schemeClr val="bg1"/>
                </a:solidFill>
              </a:rPr>
              <a:t>), and their critical sections have events ordered by &lt;</a:t>
            </a:r>
            <a:r>
              <a:rPr lang="en-US" sz="2600" baseline="30000" dirty="0" smtClean="0">
                <a:solidFill>
                  <a:schemeClr val="bg1"/>
                </a:solidFill>
              </a:rPr>
              <a:t>WCP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971550" lvl="1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∃e3 such that e1 </a:t>
            </a:r>
            <a:r>
              <a:rPr lang="en-US" sz="2800" dirty="0" smtClean="0">
                <a:solidFill>
                  <a:schemeClr val="bg1"/>
                </a:solidFill>
              </a:rPr>
              <a:t>≤</a:t>
            </a:r>
            <a:r>
              <a:rPr lang="en-US" sz="2600" baseline="30000" dirty="0" smtClean="0">
                <a:solidFill>
                  <a:schemeClr val="bg1"/>
                </a:solidFill>
              </a:rPr>
              <a:t>HB</a:t>
            </a:r>
            <a:r>
              <a:rPr lang="en-US" sz="2600" dirty="0" smtClean="0">
                <a:solidFill>
                  <a:schemeClr val="bg1"/>
                </a:solidFill>
              </a:rPr>
              <a:t> e3 </a:t>
            </a:r>
            <a:r>
              <a:rPr lang="en-US" sz="2800" dirty="0" smtClean="0">
                <a:solidFill>
                  <a:schemeClr val="bg1"/>
                </a:solidFill>
              </a:rPr>
              <a:t>&lt;</a:t>
            </a:r>
            <a:r>
              <a:rPr lang="en-US" sz="2600" baseline="30000" dirty="0" smtClean="0">
                <a:solidFill>
                  <a:schemeClr val="bg1"/>
                </a:solidFill>
              </a:rPr>
              <a:t>WCP</a:t>
            </a:r>
            <a:r>
              <a:rPr lang="en-US" sz="2600" dirty="0" smtClean="0">
                <a:solidFill>
                  <a:schemeClr val="bg1"/>
                </a:solidFill>
              </a:rPr>
              <a:t> e2 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 smtClean="0">
                <a:solidFill>
                  <a:schemeClr val="bg1"/>
                </a:solidFill>
              </a:rPr>
              <a:t>or e1 &lt;</a:t>
            </a:r>
            <a:r>
              <a:rPr lang="en-US" sz="2600" baseline="30000" dirty="0" smtClean="0">
                <a:solidFill>
                  <a:schemeClr val="bg1"/>
                </a:solidFill>
              </a:rPr>
              <a:t>WCP</a:t>
            </a:r>
            <a:r>
              <a:rPr lang="en-US" sz="2600" dirty="0" smtClean="0">
                <a:solidFill>
                  <a:schemeClr val="bg1"/>
                </a:solidFill>
              </a:rPr>
              <a:t> e3 </a:t>
            </a:r>
            <a:r>
              <a:rPr lang="en-US" sz="2800" dirty="0" smtClean="0">
                <a:solidFill>
                  <a:schemeClr val="bg1"/>
                </a:solidFill>
              </a:rPr>
              <a:t>≤</a:t>
            </a:r>
            <a:r>
              <a:rPr lang="en-US" sz="2600" baseline="30000" dirty="0" smtClean="0">
                <a:solidFill>
                  <a:schemeClr val="bg1"/>
                </a:solidFill>
              </a:rPr>
              <a:t>HB</a:t>
            </a:r>
            <a:r>
              <a:rPr lang="en-US" sz="2600" dirty="0" smtClean="0">
                <a:solidFill>
                  <a:schemeClr val="bg1"/>
                </a:solidFill>
              </a:rPr>
              <a:t> e2 </a:t>
            </a:r>
          </a:p>
          <a:p>
            <a:pPr marL="0" indent="0">
              <a:buClr>
                <a:schemeClr val="accent4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Partial </a:t>
            </a:r>
            <a:r>
              <a:rPr lang="en-US" dirty="0">
                <a:solidFill>
                  <a:schemeClr val="bg1"/>
                </a:solidFill>
              </a:rPr>
              <a:t>order </a:t>
            </a:r>
            <a:r>
              <a:rPr lang="en-US" dirty="0" smtClean="0">
                <a:solidFill>
                  <a:schemeClr val="bg1"/>
                </a:solidFill>
              </a:rPr>
              <a:t>≤</a:t>
            </a:r>
            <a:r>
              <a:rPr lang="en-US" baseline="30000" dirty="0" smtClean="0">
                <a:solidFill>
                  <a:schemeClr val="bg1"/>
                </a:solidFill>
              </a:rPr>
              <a:t>WCP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baseline="30000" dirty="0" smtClean="0">
                <a:solidFill>
                  <a:schemeClr val="bg1"/>
                </a:solidFill>
              </a:rPr>
              <a:t>WCP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∪</a:t>
            </a:r>
            <a:r>
              <a:rPr lang="en-US" dirty="0">
                <a:solidFill>
                  <a:schemeClr val="bg1"/>
                </a:solidFill>
              </a:rPr>
              <a:t>Thread-order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Declare a race when two conflicting accesses are unordered.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38009"/>
              </p:ext>
            </p:extLst>
          </p:nvPr>
        </p:nvGraphicFramePr>
        <p:xfrm>
          <a:off x="6830153" y="1439228"/>
          <a:ext cx="2570709" cy="2190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020"/>
                <a:gridCol w="1288689"/>
              </a:tblGrid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6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7976"/>
              </p:ext>
            </p:extLst>
          </p:nvPr>
        </p:nvGraphicFramePr>
        <p:xfrm>
          <a:off x="9569071" y="2982728"/>
          <a:ext cx="2511311" cy="20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777"/>
                <a:gridCol w="1117534"/>
              </a:tblGrid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6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e’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6" name="Group 125"/>
          <p:cNvGrpSpPr/>
          <p:nvPr/>
        </p:nvGrpSpPr>
        <p:grpSpPr>
          <a:xfrm>
            <a:off x="7802852" y="2436582"/>
            <a:ext cx="642648" cy="662218"/>
            <a:chOff x="7802852" y="2436582"/>
            <a:chExt cx="642648" cy="662218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7802852" y="2451720"/>
              <a:ext cx="642648" cy="6470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8016203" y="2436582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0480004" y="3970920"/>
            <a:ext cx="622336" cy="802165"/>
            <a:chOff x="10480005" y="3928056"/>
            <a:chExt cx="622336" cy="802165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10483403" y="3928056"/>
              <a:ext cx="618938" cy="8021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10480005" y="4282202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52544"/>
              </p:ext>
            </p:extLst>
          </p:nvPr>
        </p:nvGraphicFramePr>
        <p:xfrm>
          <a:off x="6830153" y="4952709"/>
          <a:ext cx="2570708" cy="13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734"/>
                <a:gridCol w="848987"/>
                <a:gridCol w="848987"/>
              </a:tblGrid>
              <a:tr h="311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e1</a:t>
                      </a:r>
                      <a:endParaRPr lang="en-US" sz="18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e3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1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e2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8" name="Group 127"/>
          <p:cNvGrpSpPr/>
          <p:nvPr/>
        </p:nvGrpSpPr>
        <p:grpSpPr>
          <a:xfrm>
            <a:off x="7315200" y="5214937"/>
            <a:ext cx="1463768" cy="914403"/>
            <a:chOff x="7315200" y="5114922"/>
            <a:chExt cx="1298614" cy="897363"/>
          </a:xfrm>
        </p:grpSpPr>
        <p:sp>
          <p:nvSpPr>
            <p:cNvPr id="109" name="Oval 108"/>
            <p:cNvSpPr/>
            <p:nvPr/>
          </p:nvSpPr>
          <p:spPr>
            <a:xfrm>
              <a:off x="7747831" y="5662229"/>
              <a:ext cx="254725" cy="231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7315200" y="5114922"/>
              <a:ext cx="1298614" cy="89736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7372352" y="4949261"/>
            <a:ext cx="636306" cy="406743"/>
            <a:chOff x="7315200" y="4834958"/>
            <a:chExt cx="636306" cy="406743"/>
          </a:xfrm>
        </p:grpSpPr>
        <p:cxnSp>
          <p:nvCxnSpPr>
            <p:cNvPr id="112" name="Straight Arrow Connector 111"/>
            <p:cNvCxnSpPr/>
            <p:nvPr/>
          </p:nvCxnSpPr>
          <p:spPr>
            <a:xfrm>
              <a:off x="7315200" y="4988144"/>
              <a:ext cx="636306" cy="253557"/>
            </a:xfrm>
            <a:prstGeom prst="straightConnector1">
              <a:avLst/>
            </a:prstGeom>
            <a:ln w="38100">
              <a:solidFill>
                <a:srgbClr val="00B0F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 rot="1058739">
              <a:off x="7471556" y="4834958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HB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235906" y="5450803"/>
            <a:ext cx="646625" cy="563875"/>
            <a:chOff x="8150178" y="5322212"/>
            <a:chExt cx="646625" cy="563875"/>
          </a:xfrm>
        </p:grpSpPr>
        <p:cxnSp>
          <p:nvCxnSpPr>
            <p:cNvPr id="111" name="Straight Arrow Connector 110"/>
            <p:cNvCxnSpPr/>
            <p:nvPr/>
          </p:nvCxnSpPr>
          <p:spPr>
            <a:xfrm>
              <a:off x="8150178" y="5381220"/>
              <a:ext cx="543062" cy="50486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 rot="2481039">
              <a:off x="8167207" y="5322212"/>
              <a:ext cx="629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WCP</a:t>
              </a:r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341736" y="3481523"/>
            <a:ext cx="986664" cy="1074581"/>
            <a:chOff x="10341736" y="3438659"/>
            <a:chExt cx="986664" cy="1074581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0341736" y="3438659"/>
              <a:ext cx="986664" cy="107458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 rot="2481039">
              <a:off x="10442654" y="3514878"/>
              <a:ext cx="629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WCP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8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v/s CP</a:t>
            </a:r>
            <a:endParaRPr lang="en-US" sz="60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78143"/>
              </p:ext>
            </p:extLst>
          </p:nvPr>
        </p:nvGraphicFramePr>
        <p:xfrm>
          <a:off x="1003778" y="1698490"/>
          <a:ext cx="2558369" cy="4138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866"/>
                <a:gridCol w="1282503"/>
              </a:tblGrid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1660847" y="3632374"/>
            <a:ext cx="1008694" cy="1140334"/>
            <a:chOff x="2885381" y="3493476"/>
            <a:chExt cx="1581111" cy="1266093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2968859" y="3493476"/>
              <a:ext cx="1497633" cy="126609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481039">
              <a:off x="2885381" y="3936841"/>
              <a:ext cx="1028716" cy="410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WCP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24097" y="3427214"/>
            <a:ext cx="851005" cy="593449"/>
            <a:chOff x="2997070" y="3411415"/>
            <a:chExt cx="851005" cy="593449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997070" y="3411415"/>
              <a:ext cx="805106" cy="59344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1751169">
              <a:off x="3364644" y="3482396"/>
              <a:ext cx="483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CP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17378" y="6041898"/>
            <a:ext cx="135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Rule 1.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178976" y="6087709"/>
            <a:ext cx="135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Rule 2.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545602" y="2262554"/>
            <a:ext cx="1428733" cy="3012819"/>
            <a:chOff x="2590800" y="2262554"/>
            <a:chExt cx="2133605" cy="3012819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590800" y="2262554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590801" y="2907320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724403" y="4325808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724404" y="4970574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7299"/>
              </p:ext>
            </p:extLst>
          </p:nvPr>
        </p:nvGraphicFramePr>
        <p:xfrm>
          <a:off x="8578270" y="1670627"/>
          <a:ext cx="2558369" cy="4138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866"/>
                <a:gridCol w="1282503"/>
              </a:tblGrid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e’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9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marL="67059" marR="67059" marT="33530" marB="3353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marL="67059" marR="67059" marT="33530" marB="3353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9118921" y="3561832"/>
            <a:ext cx="1033589" cy="1869154"/>
            <a:chOff x="2968859" y="3493476"/>
            <a:chExt cx="1620133" cy="2075289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2968859" y="3493476"/>
              <a:ext cx="1620133" cy="2075289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rot="3411998">
              <a:off x="3145662" y="4203839"/>
              <a:ext cx="728662" cy="578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WCP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464145" y="3465613"/>
            <a:ext cx="917001" cy="527187"/>
            <a:chOff x="2891202" y="3477677"/>
            <a:chExt cx="917001" cy="527187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2891202" y="3477677"/>
              <a:ext cx="910974" cy="52718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1751169">
              <a:off x="3324772" y="3523473"/>
              <a:ext cx="483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CP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204543" y="2234691"/>
            <a:ext cx="1315708" cy="3012819"/>
            <a:chOff x="2590800" y="2262554"/>
            <a:chExt cx="2133605" cy="3012819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590800" y="2262554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590801" y="2907320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724403" y="4325808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24404" y="4970574"/>
              <a:ext cx="1" cy="304799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>
            <a:off x="9302600" y="2879457"/>
            <a:ext cx="1086807" cy="176497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026517" y="2761182"/>
            <a:ext cx="4155405" cy="23339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WCP adds fewer orderings than CP, thus allowing for more correct re-orderings</a:t>
            </a:r>
          </a:p>
        </p:txBody>
      </p:sp>
    </p:spTree>
    <p:extLst>
      <p:ext uri="{BB962C8B-B14F-4D97-AF65-F5344CB8AC3E}">
        <p14:creationId xmlns:p14="http://schemas.microsoft.com/office/powerpoint/2010/main" val="116945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8" grpId="0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81286"/>
              </p:ext>
            </p:extLst>
          </p:nvPr>
        </p:nvGraphicFramePr>
        <p:xfrm>
          <a:off x="409054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13951"/>
              </p:ext>
            </p:extLst>
          </p:nvPr>
        </p:nvGraphicFramePr>
        <p:xfrm>
          <a:off x="4541120" y="1997844"/>
          <a:ext cx="3374711" cy="4193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v/s CP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8505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81286"/>
              </p:ext>
            </p:extLst>
          </p:nvPr>
        </p:nvGraphicFramePr>
        <p:xfrm>
          <a:off x="409054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515"/>
              </p:ext>
            </p:extLst>
          </p:nvPr>
        </p:nvGraphicFramePr>
        <p:xfrm>
          <a:off x="4543252" y="1996978"/>
          <a:ext cx="3374711" cy="4193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solidFill>
                          <a:srgbClr val="7030A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solidFill>
                          <a:srgbClr val="7030A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v/s CP</a:t>
            </a:r>
            <a:endParaRPr lang="en-US" sz="6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885686" y="2422547"/>
            <a:ext cx="1868114" cy="1345474"/>
            <a:chOff x="8589703" y="2230264"/>
            <a:chExt cx="1868114" cy="1345474"/>
          </a:xfrm>
        </p:grpSpPr>
        <p:sp>
          <p:nvSpPr>
            <p:cNvPr id="9" name="Document 8"/>
            <p:cNvSpPr/>
            <p:nvPr/>
          </p:nvSpPr>
          <p:spPr>
            <a:xfrm>
              <a:off x="8603355" y="2230264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89703" y="2316140"/>
              <a:ext cx="17258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</a:rPr>
                <a:t>Predictable race missed by CP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00248" y="3731015"/>
            <a:ext cx="673825" cy="540120"/>
            <a:chOff x="5900248" y="3731015"/>
            <a:chExt cx="673825" cy="54012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900248" y="3864881"/>
              <a:ext cx="673825" cy="406254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751169">
              <a:off x="5988891" y="3731015"/>
              <a:ext cx="483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CP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79515" y="3963065"/>
            <a:ext cx="979966" cy="1431895"/>
            <a:chOff x="2968859" y="3493476"/>
            <a:chExt cx="1536080" cy="158980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68859" y="3493476"/>
              <a:ext cx="1536080" cy="158980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3207591">
              <a:off x="3067259" y="3942655"/>
              <a:ext cx="728662" cy="578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WCP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30181" y="2376860"/>
            <a:ext cx="1854462" cy="1345474"/>
            <a:chOff x="9210753" y="2363278"/>
            <a:chExt cx="1854462" cy="1345474"/>
          </a:xfrm>
        </p:grpSpPr>
        <p:sp>
          <p:nvSpPr>
            <p:cNvPr id="18" name="Document 17"/>
            <p:cNvSpPr/>
            <p:nvPr/>
          </p:nvSpPr>
          <p:spPr>
            <a:xfrm>
              <a:off x="9210753" y="2363278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275047" y="2424402"/>
              <a:ext cx="17258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Predictable race </a:t>
              </a:r>
              <a:r>
                <a:rPr lang="en-US" sz="2400" dirty="0" smtClean="0">
                  <a:solidFill>
                    <a:srgbClr val="0070C0"/>
                  </a:solidFill>
                </a:rPr>
                <a:t>caught </a:t>
              </a:r>
              <a:r>
                <a:rPr lang="en-US" sz="2400" dirty="0">
                  <a:solidFill>
                    <a:srgbClr val="0070C0"/>
                  </a:solidFill>
                </a:rPr>
                <a:t>by </a:t>
              </a:r>
              <a:r>
                <a:rPr lang="en-US" sz="2400" dirty="0" smtClean="0">
                  <a:solidFill>
                    <a:srgbClr val="0070C0"/>
                  </a:solidFill>
                </a:rPr>
                <a:t>WCP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5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81286"/>
              </p:ext>
            </p:extLst>
          </p:nvPr>
        </p:nvGraphicFramePr>
        <p:xfrm>
          <a:off x="4090546" y="1539778"/>
          <a:ext cx="3827417" cy="4650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706"/>
                <a:gridCol w="1755947"/>
                <a:gridCol w="1618764"/>
              </a:tblGrid>
              <a:tr h="3471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87984"/>
              </p:ext>
            </p:extLst>
          </p:nvPr>
        </p:nvGraphicFramePr>
        <p:xfrm>
          <a:off x="4541120" y="2004568"/>
          <a:ext cx="3374711" cy="4193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0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2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898150"/>
              </p:ext>
            </p:extLst>
          </p:nvPr>
        </p:nvGraphicFramePr>
        <p:xfrm>
          <a:off x="4542386" y="4644224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03690"/>
              </p:ext>
            </p:extLst>
          </p:nvPr>
        </p:nvGraphicFramePr>
        <p:xfrm>
          <a:off x="4538988" y="4049940"/>
          <a:ext cx="3374711" cy="606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60677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0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97326"/>
              </p:ext>
            </p:extLst>
          </p:nvPr>
        </p:nvGraphicFramePr>
        <p:xfrm>
          <a:off x="4541119" y="2004350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09088"/>
              </p:ext>
            </p:extLst>
          </p:nvPr>
        </p:nvGraphicFramePr>
        <p:xfrm>
          <a:off x="4542442" y="2646842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83108"/>
              </p:ext>
            </p:extLst>
          </p:nvPr>
        </p:nvGraphicFramePr>
        <p:xfrm>
          <a:off x="4539611" y="3095284"/>
          <a:ext cx="3374711" cy="512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5947"/>
                <a:gridCol w="1618764"/>
              </a:tblGrid>
              <a:tr h="51231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r(y)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5825221" y="2889565"/>
            <a:ext cx="819807" cy="321058"/>
          </a:xfrm>
          <a:prstGeom prst="straightConnector1">
            <a:avLst/>
          </a:prstGeom>
          <a:ln w="1016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v/s CP</a:t>
            </a:r>
            <a:endParaRPr lang="en-US" sz="6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885686" y="2422547"/>
            <a:ext cx="1868114" cy="1345474"/>
            <a:chOff x="8589703" y="2230264"/>
            <a:chExt cx="1868114" cy="1345474"/>
          </a:xfrm>
        </p:grpSpPr>
        <p:sp>
          <p:nvSpPr>
            <p:cNvPr id="38" name="Document 37"/>
            <p:cNvSpPr/>
            <p:nvPr/>
          </p:nvSpPr>
          <p:spPr>
            <a:xfrm>
              <a:off x="8603355" y="2230264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589703" y="2316140"/>
              <a:ext cx="17258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</a:rPr>
                <a:t>Predictable race missed by CP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30181" y="2376860"/>
            <a:ext cx="1854462" cy="1345474"/>
            <a:chOff x="9210753" y="2363278"/>
            <a:chExt cx="1854462" cy="1345474"/>
          </a:xfrm>
        </p:grpSpPr>
        <p:sp>
          <p:nvSpPr>
            <p:cNvPr id="22" name="Document 21"/>
            <p:cNvSpPr/>
            <p:nvPr/>
          </p:nvSpPr>
          <p:spPr>
            <a:xfrm>
              <a:off x="9210753" y="2363278"/>
              <a:ext cx="1854462" cy="1345474"/>
            </a:xfrm>
            <a:prstGeom prst="flowChartDocumen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275047" y="2424402"/>
              <a:ext cx="17258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70C0"/>
                  </a:solidFill>
                </a:rPr>
                <a:t>Predictable race caught by WCP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0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2.70833E-6 0.0932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2.91667E-6 -0.29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7 L 2.5E-6 -0.224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Soundness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13100"/>
            <a:ext cx="7466454" cy="5103462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WCP is </a:t>
            </a:r>
            <a:r>
              <a:rPr lang="en-US" sz="3200" i="1" dirty="0" smtClean="0">
                <a:solidFill>
                  <a:schemeClr val="bg1"/>
                </a:solidFill>
              </a:rPr>
              <a:t>weakly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sound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sz="3200" i="1" dirty="0">
              <a:solidFill>
                <a:schemeClr val="bg1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sz="3200" i="1" dirty="0" smtClean="0">
              <a:solidFill>
                <a:schemeClr val="bg1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sz="3200" i="1" dirty="0">
              <a:solidFill>
                <a:schemeClr val="bg1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sz="3200" i="1" dirty="0" smtClean="0">
              <a:solidFill>
                <a:schemeClr val="bg1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endParaRPr lang="en-US" sz="3200" i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96883" y="1923386"/>
            <a:ext cx="8115813" cy="2847397"/>
            <a:chOff x="1008993" y="2301760"/>
            <a:chExt cx="9616965" cy="2837795"/>
          </a:xfrm>
        </p:grpSpPr>
        <p:sp>
          <p:nvSpPr>
            <p:cNvPr id="6" name="Rounded Rectangle 5"/>
            <p:cNvSpPr/>
            <p:nvPr/>
          </p:nvSpPr>
          <p:spPr>
            <a:xfrm>
              <a:off x="1008993" y="2301760"/>
              <a:ext cx="9616965" cy="283779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3268" y="2589566"/>
              <a:ext cx="8568132" cy="2428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Given </a:t>
              </a:r>
              <a:r>
                <a:rPr lang="en-US" sz="3400" dirty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any trace </a:t>
              </a:r>
              <a:r>
                <a:rPr lang="en-US" sz="3400" dirty="0" err="1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σ</a:t>
              </a:r>
              <a:r>
                <a:rPr lang="en-US" sz="3400" dirty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, if </a:t>
              </a:r>
              <a:r>
                <a:rPr lang="en-US" sz="3400" dirty="0" err="1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σ</a:t>
              </a:r>
              <a:r>
                <a:rPr lang="en-US" sz="3400" dirty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 exhibits a WCP-race then </a:t>
              </a:r>
              <a:r>
                <a:rPr lang="en-US" sz="3400" dirty="0" err="1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σ</a:t>
              </a:r>
              <a:r>
                <a:rPr lang="en-US" sz="3400" dirty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 exhibits a predictable race or a </a:t>
              </a:r>
              <a:r>
                <a:rPr lang="en-US" sz="3400" dirty="0" smtClean="0">
                  <a:solidFill>
                    <a:schemeClr val="accent1"/>
                  </a:solidFill>
                  <a:latin typeface="Futura Medium" charset="0"/>
                  <a:ea typeface="Futura Medium" charset="0"/>
                  <a:cs typeface="Futura Medium" charset="0"/>
                </a:rPr>
                <a:t>predictable deadlock </a:t>
              </a:r>
              <a:endParaRPr lang="en-US" sz="3400" dirty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sp>
        <p:nvSpPr>
          <p:cNvPr id="9" name="Line Callout 1 8"/>
          <p:cNvSpPr/>
          <p:nvPr/>
        </p:nvSpPr>
        <p:spPr>
          <a:xfrm>
            <a:off x="838200" y="5169256"/>
            <a:ext cx="3406141" cy="1166192"/>
          </a:xfrm>
          <a:prstGeom prst="borderCallout1">
            <a:avLst>
              <a:gd name="adj1" fmla="val -2602"/>
              <a:gd name="adj2" fmla="val 29893"/>
              <a:gd name="adj3" fmla="val -162668"/>
              <a:gd name="adj4" fmla="val 48147"/>
            </a:avLst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conflicting events unordered by </a:t>
            </a:r>
            <a:r>
              <a:rPr lang="en-US" sz="2800" dirty="0">
                <a:solidFill>
                  <a:srgbClr val="FFFF00"/>
                </a:solidFill>
              </a:rPr>
              <a:t>≤</a:t>
            </a:r>
            <a:r>
              <a:rPr lang="en-US" sz="2800" baseline="30000" dirty="0" smtClean="0">
                <a:solidFill>
                  <a:srgbClr val="FFFF00"/>
                </a:solidFill>
              </a:rPr>
              <a:t>WCP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7794882" y="4343586"/>
            <a:ext cx="3705403" cy="2134167"/>
          </a:xfrm>
          <a:prstGeom prst="borderCallout1">
            <a:avLst>
              <a:gd name="adj1" fmla="val 36034"/>
              <a:gd name="adj2" fmla="val -454"/>
              <a:gd name="adj3" fmla="val -24843"/>
              <a:gd name="adj4" fmla="val -80349"/>
            </a:avLst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FF00"/>
                </a:solidFill>
              </a:rPr>
              <a:t>Any program generating</a:t>
            </a:r>
            <a:r>
              <a:rPr lang="en-US" sz="2800" dirty="0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σ</a:t>
            </a:r>
            <a:r>
              <a:rPr lang="en-US" sz="2800" dirty="0" smtClean="0">
                <a:solidFill>
                  <a:srgbClr val="FFFF00"/>
                </a:solidFill>
              </a:rPr>
              <a:t> can generate an execution </a:t>
            </a:r>
            <a:r>
              <a:rPr lang="en-US" sz="2800" dirty="0" err="1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σ</a:t>
            </a:r>
            <a:r>
              <a:rPr lang="en-US" sz="2800" dirty="0" smtClean="0">
                <a:solidFill>
                  <a:srgbClr val="FFFF00"/>
                </a:solidFill>
                <a:latin typeface="Futura Medium" charset="0"/>
                <a:ea typeface="Futura Medium" charset="0"/>
                <a:cs typeface="Futura Medium" charset="0"/>
              </a:rPr>
              <a:t>’</a:t>
            </a:r>
            <a:r>
              <a:rPr lang="en-US" sz="2800" dirty="0" smtClean="0">
                <a:solidFill>
                  <a:srgbClr val="FFFF00"/>
                </a:solidFill>
              </a:rPr>
              <a:t> (</a:t>
            </a:r>
            <a:r>
              <a:rPr lang="en-US" sz="2800" i="1" dirty="0" smtClean="0">
                <a:solidFill>
                  <a:srgbClr val="FFFF00"/>
                </a:solidFill>
              </a:rPr>
              <a:t>correct reordering</a:t>
            </a:r>
            <a:r>
              <a:rPr lang="en-US" sz="2800" dirty="0" smtClean="0">
                <a:solidFill>
                  <a:srgbClr val="FFFF00"/>
                </a:solidFill>
              </a:rPr>
              <a:t>) exhibiting a race/deadlock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8304654" y="794345"/>
            <a:ext cx="3510273" cy="2038695"/>
          </a:xfrm>
          <a:prstGeom prst="wedgeEllipseCallout">
            <a:avLst>
              <a:gd name="adj1" fmla="val -68021"/>
              <a:gd name="adj2" fmla="val 4575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</a:rPr>
              <a:t>Assumption - </a:t>
            </a:r>
            <a:r>
              <a:rPr lang="en-US" sz="2700" b="1" i="1" dirty="0" smtClean="0">
                <a:solidFill>
                  <a:schemeClr val="bg1"/>
                </a:solidFill>
              </a:rPr>
              <a:t>Nested locking paradigm</a:t>
            </a:r>
            <a:endParaRPr lang="en-US" sz="2700" b="1" i="1" dirty="0">
              <a:solidFill>
                <a:schemeClr val="bg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587916" y="4400662"/>
            <a:ext cx="4408595" cy="2289854"/>
          </a:xfrm>
          <a:prstGeom prst="wedgeEllipseCallout">
            <a:avLst>
              <a:gd name="adj1" fmla="val -56557"/>
              <a:gd name="adj2" fmla="val -6418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</a:rPr>
              <a:t>Proof of soundness is non trivial. Soundness proof for CP was incorrect.</a:t>
            </a:r>
            <a:endParaRPr lang="en-US" sz="27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4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"/>
            <a:ext cx="10515600" cy="143922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Vector Clock Algorithm</a:t>
            </a:r>
            <a:endParaRPr lang="en-US" sz="60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86740" y="1411165"/>
            <a:ext cx="11134345" cy="5256101"/>
          </a:xfrm>
        </p:spPr>
        <p:txBody>
          <a:bodyPr>
            <a:noAutofit/>
          </a:bodyPr>
          <a:lstStyle/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500" dirty="0" smtClean="0">
                <a:solidFill>
                  <a:schemeClr val="bg1"/>
                </a:solidFill>
              </a:rPr>
              <a:t>Assigns </a:t>
            </a:r>
            <a:r>
              <a:rPr lang="en-US" sz="3500" i="1" dirty="0" smtClean="0">
                <a:solidFill>
                  <a:srgbClr val="FFFF00"/>
                </a:solidFill>
              </a:rPr>
              <a:t>timestamp</a:t>
            </a:r>
            <a:r>
              <a:rPr lang="en-US" sz="3500" i="1" dirty="0" smtClean="0">
                <a:solidFill>
                  <a:schemeClr val="accent4"/>
                </a:solidFill>
              </a:rPr>
              <a:t> </a:t>
            </a:r>
            <a:r>
              <a:rPr lang="en-US" sz="3500" dirty="0" smtClean="0">
                <a:solidFill>
                  <a:schemeClr val="bg1"/>
                </a:solidFill>
              </a:rPr>
              <a:t>C</a:t>
            </a:r>
            <a:r>
              <a:rPr lang="en-US" sz="3500" baseline="-25000" dirty="0" smtClean="0">
                <a:solidFill>
                  <a:schemeClr val="bg1"/>
                </a:solidFill>
              </a:rPr>
              <a:t>e</a:t>
            </a:r>
            <a:r>
              <a:rPr lang="en-US" sz="3500" i="1" dirty="0" smtClean="0">
                <a:solidFill>
                  <a:schemeClr val="accent4"/>
                </a:solidFill>
              </a:rPr>
              <a:t> </a:t>
            </a:r>
            <a:r>
              <a:rPr lang="en-US" sz="3500" dirty="0" smtClean="0">
                <a:solidFill>
                  <a:schemeClr val="bg1"/>
                </a:solidFill>
              </a:rPr>
              <a:t>to each event e, similar to HB vector clock algorithm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500" dirty="0" smtClean="0">
                <a:solidFill>
                  <a:schemeClr val="bg1"/>
                </a:solidFill>
              </a:rPr>
              <a:t>Timestamps are </a:t>
            </a:r>
            <a:r>
              <a:rPr lang="en-US" sz="3500" i="1" dirty="0" smtClean="0">
                <a:solidFill>
                  <a:srgbClr val="FFFF00"/>
                </a:solidFill>
              </a:rPr>
              <a:t>vector</a:t>
            </a:r>
            <a:r>
              <a:rPr lang="en-US" sz="3500" i="1" dirty="0" smtClean="0">
                <a:solidFill>
                  <a:schemeClr val="accent4"/>
                </a:solidFill>
              </a:rPr>
              <a:t> </a:t>
            </a:r>
            <a:r>
              <a:rPr lang="en-US" sz="3500" i="1" dirty="0" smtClean="0">
                <a:solidFill>
                  <a:srgbClr val="FFFF00"/>
                </a:solidFill>
              </a:rPr>
              <a:t>times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smtClean="0">
                <a:solidFill>
                  <a:schemeClr val="bg1"/>
                </a:solidFill>
              </a:rPr>
              <a:t>(clocks) </a:t>
            </a:r>
            <a:r>
              <a:rPr lang="mr-IN" sz="3500" dirty="0" smtClean="0">
                <a:solidFill>
                  <a:schemeClr val="bg1"/>
                </a:solidFill>
              </a:rPr>
              <a:t>–</a:t>
            </a:r>
            <a:r>
              <a:rPr lang="en-US" sz="3500" dirty="0" smtClean="0">
                <a:solidFill>
                  <a:schemeClr val="bg1"/>
                </a:solidFill>
              </a:rPr>
              <a:t> thread indexed vectors, supporting various operations : comparison (</a:t>
            </a:r>
            <a:r>
              <a:rPr lang="en-US" sz="3500" b="1" dirty="0" smtClean="0">
                <a:solidFill>
                  <a:schemeClr val="bg1"/>
                </a:solidFill>
              </a:rPr>
              <a:t>⊑</a:t>
            </a:r>
            <a:r>
              <a:rPr lang="en-US" sz="3500" dirty="0" smtClean="0">
                <a:solidFill>
                  <a:schemeClr val="bg1"/>
                </a:solidFill>
              </a:rPr>
              <a:t>),</a:t>
            </a:r>
            <a:r>
              <a:rPr lang="en-US" sz="3500" dirty="0" smtClean="0"/>
              <a:t> </a:t>
            </a:r>
            <a:r>
              <a:rPr lang="en-US" sz="3500" dirty="0" smtClean="0">
                <a:solidFill>
                  <a:schemeClr val="bg1"/>
                </a:solidFill>
              </a:rPr>
              <a:t>join (</a:t>
            </a:r>
            <a:r>
              <a:rPr lang="en-US" sz="3500" b="1" dirty="0" smtClean="0">
                <a:solidFill>
                  <a:schemeClr val="bg1"/>
                </a:solidFill>
              </a:rPr>
              <a:t>⊔</a:t>
            </a:r>
            <a:r>
              <a:rPr lang="en-US" sz="3500" dirty="0" smtClean="0">
                <a:solidFill>
                  <a:schemeClr val="bg1"/>
                </a:solidFill>
              </a:rPr>
              <a:t>), update, etc.,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500" dirty="0" smtClean="0">
                <a:solidFill>
                  <a:schemeClr val="bg1"/>
                </a:solidFill>
              </a:rPr>
              <a:t>C</a:t>
            </a:r>
            <a:r>
              <a:rPr lang="en-US" sz="3500" baseline="-25000" dirty="0" smtClean="0">
                <a:solidFill>
                  <a:schemeClr val="bg1"/>
                </a:solidFill>
              </a:rPr>
              <a:t>e </a:t>
            </a:r>
            <a:r>
              <a:rPr lang="en-US" sz="3500" b="1" dirty="0">
                <a:solidFill>
                  <a:schemeClr val="bg1"/>
                </a:solidFill>
              </a:rPr>
              <a:t>⊑ </a:t>
            </a:r>
            <a:r>
              <a:rPr lang="en-US" sz="3500" dirty="0" smtClean="0">
                <a:solidFill>
                  <a:schemeClr val="bg1"/>
                </a:solidFill>
              </a:rPr>
              <a:t>C</a:t>
            </a:r>
            <a:r>
              <a:rPr lang="en-US" sz="3500" baseline="-25000" dirty="0" smtClean="0">
                <a:solidFill>
                  <a:schemeClr val="bg1"/>
                </a:solidFill>
              </a:rPr>
              <a:t>e’ </a:t>
            </a:r>
            <a:r>
              <a:rPr lang="en-US" sz="3500" dirty="0" err="1" smtClean="0">
                <a:solidFill>
                  <a:schemeClr val="bg1"/>
                </a:solidFill>
              </a:rPr>
              <a:t>iff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baseline="-25000" dirty="0" smtClean="0">
                <a:solidFill>
                  <a:schemeClr val="bg1"/>
                </a:solidFill>
              </a:rPr>
              <a:t> </a:t>
            </a:r>
            <a:r>
              <a:rPr lang="en-US" sz="3500" dirty="0" smtClean="0">
                <a:solidFill>
                  <a:schemeClr val="bg1"/>
                </a:solidFill>
              </a:rPr>
              <a:t>e </a:t>
            </a:r>
            <a:r>
              <a:rPr lang="en-US" sz="3500" dirty="0">
                <a:solidFill>
                  <a:schemeClr val="bg1"/>
                </a:solidFill>
              </a:rPr>
              <a:t>≤</a:t>
            </a:r>
            <a:r>
              <a:rPr lang="en-US" sz="3500" baseline="30000" dirty="0" smtClean="0">
                <a:solidFill>
                  <a:schemeClr val="bg1"/>
                </a:solidFill>
              </a:rPr>
              <a:t>WCP</a:t>
            </a:r>
            <a:r>
              <a:rPr lang="en-US" sz="3500" dirty="0" smtClean="0">
                <a:solidFill>
                  <a:schemeClr val="bg1"/>
                </a:solidFill>
              </a:rPr>
              <a:t> e’ </a:t>
            </a:r>
            <a:r>
              <a:rPr lang="mr-IN" sz="3500" dirty="0" smtClean="0">
                <a:solidFill>
                  <a:schemeClr val="bg1"/>
                </a:solidFill>
              </a:rPr>
              <a:t>–</a:t>
            </a:r>
            <a:r>
              <a:rPr lang="en-US" sz="3500" dirty="0" smtClean="0">
                <a:solidFill>
                  <a:schemeClr val="bg1"/>
                </a:solidFill>
              </a:rPr>
              <a:t> conflicting events with unordered timestamps imply a WCP race 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500" dirty="0" smtClean="0">
                <a:solidFill>
                  <a:schemeClr val="bg1"/>
                </a:solidFill>
              </a:rPr>
              <a:t>One pass online algorithm </a:t>
            </a:r>
            <a:r>
              <a:rPr lang="mr-IN" sz="3500" dirty="0" smtClean="0">
                <a:solidFill>
                  <a:schemeClr val="bg1"/>
                </a:solidFill>
              </a:rPr>
              <a:t>–</a:t>
            </a:r>
            <a:r>
              <a:rPr lang="en-US" sz="3500" dirty="0" smtClean="0">
                <a:solidFill>
                  <a:schemeClr val="bg1"/>
                </a:solidFill>
              </a:rPr>
              <a:t> detects races as they occur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500" dirty="0" smtClean="0">
                <a:solidFill>
                  <a:schemeClr val="bg1"/>
                </a:solidFill>
              </a:rPr>
              <a:t>Processes events as they are generated, </a:t>
            </a:r>
            <a:r>
              <a:rPr lang="en-US" sz="3500" dirty="0">
                <a:solidFill>
                  <a:schemeClr val="bg1"/>
                </a:solidFill>
              </a:rPr>
              <a:t>updates internal state (comprising of vector clocks and FIFO queues) </a:t>
            </a:r>
          </a:p>
        </p:txBody>
      </p:sp>
    </p:spTree>
    <p:extLst>
      <p:ext uri="{BB962C8B-B14F-4D97-AF65-F5344CB8AC3E}">
        <p14:creationId xmlns:p14="http://schemas.microsoft.com/office/powerpoint/2010/main" val="8213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04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Data Races and How to Find Them</a:t>
            </a:r>
            <a:endParaRPr lang="en-US" sz="5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7365274" cy="32035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 data race occurs in an </a:t>
            </a: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execution</a:t>
            </a:r>
            <a:endParaRPr lang="en-US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"/>
            <a:ext cx="10515600" cy="143922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Vector Clock Algorithm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2824" y="1600023"/>
                <a:ext cx="11371898" cy="4894518"/>
              </a:xfrm>
            </p:spPr>
            <p:txBody>
              <a:bodyPr>
                <a:noAutofit/>
              </a:bodyPr>
              <a:lstStyle/>
              <a:p>
                <a:pPr>
                  <a:buClr>
                    <a:schemeClr val="accent4"/>
                  </a:buClr>
                  <a:buFont typeface="Wingdings" charset="2"/>
                  <a:buChar char="§"/>
                </a:pPr>
                <a:r>
                  <a:rPr lang="en-US" sz="3500" dirty="0" smtClean="0">
                    <a:solidFill>
                      <a:srgbClr val="FFFF00"/>
                    </a:solidFill>
                  </a:rPr>
                  <a:t>Linear running time </a:t>
                </a:r>
                <a:r>
                  <a:rPr lang="mr-IN" sz="3500" dirty="0" smtClean="0">
                    <a:solidFill>
                      <a:schemeClr val="bg1"/>
                    </a:solidFill>
                  </a:rPr>
                  <a:t>–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500" i="1" dirty="0" smtClean="0">
                    <a:solidFill>
                      <a:schemeClr val="bg1"/>
                    </a:solidFill>
                  </a:rPr>
                  <a:t>O(n) 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where n is the number of events</a:t>
                </a:r>
              </a:p>
              <a:p>
                <a:pPr>
                  <a:buClr>
                    <a:schemeClr val="accent4"/>
                  </a:buClr>
                  <a:buFont typeface="Wingdings" charset="2"/>
                  <a:buChar char="§"/>
                </a:pPr>
                <a:r>
                  <a:rPr lang="en-US" sz="3500" dirty="0" smtClean="0">
                    <a:solidFill>
                      <a:schemeClr val="bg1"/>
                    </a:solidFill>
                  </a:rPr>
                  <a:t>Worst case space requirement </a:t>
                </a:r>
                <a:r>
                  <a:rPr lang="mr-IN" sz="3500" dirty="0">
                    <a:solidFill>
                      <a:schemeClr val="bg1"/>
                    </a:solidFill>
                  </a:rPr>
                  <a:t>–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500" i="1" dirty="0">
                    <a:solidFill>
                      <a:schemeClr val="bg1"/>
                    </a:solidFill>
                  </a:rPr>
                  <a:t>O(n</a:t>
                </a:r>
                <a:r>
                  <a:rPr lang="en-US" sz="3500" i="1" dirty="0" smtClean="0">
                    <a:solidFill>
                      <a:schemeClr val="bg1"/>
                    </a:solidFill>
                  </a:rPr>
                  <a:t>)</a:t>
                </a:r>
              </a:p>
              <a:p>
                <a:pPr lvl="1">
                  <a:buClr>
                    <a:schemeClr val="accent4"/>
                  </a:buClr>
                  <a:buFont typeface="Arial" charset="0"/>
                  <a:buChar char="•"/>
                </a:pPr>
                <a:r>
                  <a:rPr lang="en-US" sz="3500" i="1" dirty="0" smtClean="0">
                    <a:solidFill>
                      <a:schemeClr val="bg1"/>
                    </a:solidFill>
                  </a:rPr>
                  <a:t>Empirically, the space overhead was observed to be small.</a:t>
                </a:r>
              </a:p>
              <a:p>
                <a:pPr>
                  <a:buClr>
                    <a:schemeClr val="accent4"/>
                  </a:buClr>
                  <a:buFont typeface="Wingdings" charset="2"/>
                  <a:buChar char="§"/>
                </a:pPr>
                <a:r>
                  <a:rPr lang="en-US" sz="3500" dirty="0" smtClean="0">
                    <a:solidFill>
                      <a:srgbClr val="FFFF00"/>
                    </a:solidFill>
                  </a:rPr>
                  <a:t>Optimal space usage </a:t>
                </a:r>
                <a:r>
                  <a:rPr lang="mr-IN" sz="3500" dirty="0" smtClean="0">
                    <a:solidFill>
                      <a:schemeClr val="bg1"/>
                    </a:solidFill>
                  </a:rPr>
                  <a:t>–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 any single pass algorithm for WCP takes </a:t>
                </a:r>
                <a:r>
                  <a:rPr lang="en-US" sz="3500" i="1" dirty="0" err="1" smtClean="0">
                    <a:solidFill>
                      <a:schemeClr val="bg1"/>
                    </a:solidFill>
                  </a:rPr>
                  <a:t>Ω</a:t>
                </a:r>
                <a:r>
                  <a:rPr lang="en-US" sz="3500" i="1" dirty="0" smtClean="0">
                    <a:solidFill>
                      <a:schemeClr val="bg1"/>
                    </a:solidFill>
                  </a:rPr>
                  <a:t>(n) 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space</a:t>
                </a:r>
              </a:p>
              <a:p>
                <a:pPr>
                  <a:buClr>
                    <a:schemeClr val="accent4"/>
                  </a:buClr>
                  <a:buFont typeface="Wingdings" charset="2"/>
                  <a:buChar char="§"/>
                </a:pPr>
                <a:r>
                  <a:rPr lang="en-US" sz="3500" dirty="0" smtClean="0">
                    <a:solidFill>
                      <a:srgbClr val="FFFF00"/>
                    </a:solidFill>
                  </a:rPr>
                  <a:t>Optimal time/space tradeoff </a:t>
                </a:r>
                <a:r>
                  <a:rPr lang="mr-IN" sz="3500" dirty="0" smtClean="0">
                    <a:solidFill>
                      <a:schemeClr val="bg1"/>
                    </a:solidFill>
                  </a:rPr>
                  <a:t>–</a:t>
                </a:r>
                <a:r>
                  <a:rPr lang="en-US" sz="3500" dirty="0" smtClean="0">
                    <a:solidFill>
                      <a:schemeClr val="bg1"/>
                    </a:solidFill>
                  </a:rPr>
                  <a:t> For any algorithm computing WCP in time T(n) and space S(n), it must be the case that T(n)</a:t>
                </a:r>
                <a14:m>
                  <m:oMath xmlns:m="http://schemas.openxmlformats.org/officeDocument/2006/math">
                    <m:r>
                      <a:rPr lang="en-US" sz="3500" i="1" smtClean="0">
                        <a:solidFill>
                          <a:schemeClr val="bg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</m:oMath>
                </a14:m>
                <a:r>
                  <a:rPr lang="en-US" sz="3500" dirty="0" smtClean="0">
                    <a:solidFill>
                      <a:schemeClr val="bg1"/>
                    </a:solidFill>
                  </a:rPr>
                  <a:t>S(n) </a:t>
                </a:r>
                <a14:m>
                  <m:oMath xmlns:m="http://schemas.openxmlformats.org/officeDocument/2006/math">
                    <m:r>
                      <a:rPr lang="en-US" sz="3500" i="1" smtClean="0">
                        <a:solidFill>
                          <a:schemeClr val="bg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m:rPr>
                        <m:nor/>
                      </m:rPr>
                      <a:rPr lang="en-US" sz="3500" i="1" dirty="0">
                        <a:solidFill>
                          <a:schemeClr val="bg1"/>
                        </a:solidFill>
                      </a:rPr>
                      <m:t>Ω</m:t>
                    </m:r>
                    <m:r>
                      <m:rPr>
                        <m:nor/>
                      </m:rPr>
                      <a:rPr lang="en-US" sz="3500" i="1" dirty="0">
                        <a:solidFill>
                          <a:schemeClr val="bg1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sz="3500" i="1" dirty="0">
                        <a:solidFill>
                          <a:schemeClr val="bg1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lang="en-US" sz="3500" b="0" i="1" baseline="30000" dirty="0" smtClean="0">
                        <a:solidFill>
                          <a:schemeClr val="bg1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en-US" sz="3500" i="1" dirty="0">
                        <a:solidFill>
                          <a:schemeClr val="bg1"/>
                        </a:solidFill>
                      </a:rPr>
                      <m:t>)</m:t>
                    </m:r>
                  </m:oMath>
                </a14:m>
                <a:endParaRPr lang="en-US" sz="35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2824" y="1600023"/>
                <a:ext cx="11371898" cy="4894518"/>
              </a:xfrm>
              <a:blipFill rotWithShape="0">
                <a:blip r:embed="rId2"/>
                <a:stretch>
                  <a:fillRect l="-1394" t="-2864" r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9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Weak Causal Precedence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54567"/>
            <a:ext cx="10515600" cy="4351338"/>
          </a:xfrm>
        </p:spPr>
        <p:txBody>
          <a:bodyPr/>
          <a:lstStyle/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WCP detects all races (and deadlocks) detected by CP or HB, and even more </a:t>
            </a: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endParaRPr lang="en-US" sz="3600" dirty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Wingdings" charset="2"/>
              <a:buChar char="§"/>
            </a:pPr>
            <a:r>
              <a:rPr lang="en-US" sz="3600" dirty="0" smtClean="0">
                <a:solidFill>
                  <a:schemeClr val="bg1"/>
                </a:solidFill>
              </a:rPr>
              <a:t>WCP admits a </a:t>
            </a:r>
            <a:r>
              <a:rPr lang="en-US" sz="3600" dirty="0" smtClean="0">
                <a:solidFill>
                  <a:schemeClr val="accent4"/>
                </a:solidFill>
              </a:rPr>
              <a:t>linear time algorithm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80477" y="2786776"/>
            <a:ext cx="3928125" cy="11246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HB &lt; CP &lt; WCP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880477" y="5370864"/>
            <a:ext cx="3928125" cy="11246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CP &lt; HB </a:t>
            </a:r>
            <a:r>
              <a:rPr lang="en-US" sz="3400" b="1" dirty="0">
                <a:solidFill>
                  <a:schemeClr val="accent1"/>
                </a:solidFill>
              </a:rPr>
              <a:t>≈ </a:t>
            </a:r>
            <a:r>
              <a:rPr lang="en-US" sz="3400" dirty="0">
                <a:solidFill>
                  <a:schemeClr val="accent1"/>
                </a:solidFill>
                <a:latin typeface="Futura Medium" charset="0"/>
                <a:ea typeface="Futura Medium" charset="0"/>
                <a:cs typeface="Futura Medium" charset="0"/>
              </a:rPr>
              <a:t>WCP</a:t>
            </a:r>
          </a:p>
        </p:txBody>
      </p:sp>
    </p:spTree>
    <p:extLst>
      <p:ext uri="{BB962C8B-B14F-4D97-AF65-F5344CB8AC3E}">
        <p14:creationId xmlns:p14="http://schemas.microsoft.com/office/powerpoint/2010/main" val="150700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9099"/>
            <a:ext cx="12192000" cy="5698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492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Experimental Evaluation</a:t>
            </a:r>
            <a:endParaRPr lang="en-US" sz="6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56581"/>
              </p:ext>
            </p:extLst>
          </p:nvPr>
        </p:nvGraphicFramePr>
        <p:xfrm>
          <a:off x="412122" y="1403800"/>
          <a:ext cx="11408052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040"/>
                <a:gridCol w="718190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Program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LOC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</a:t>
                      </a:r>
                      <a:r>
                        <a:rPr lang="en-US" sz="1500" dirty="0" err="1">
                          <a:effectLst/>
                        </a:rPr>
                        <a:t>Thrds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#Locks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#Races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Time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kern="1200" dirty="0">
                          <a:effectLst/>
                        </a:rPr>
                        <a:t>WCP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Max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account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airline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83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128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0.8s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array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4.3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boundedbuffer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dirty="0">
                          <a:effectLst/>
                        </a:rPr>
                        <a:t>334</a:t>
                      </a:r>
                      <a:endParaRPr lang="ru-RU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333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bubblesort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274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2.4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0.7s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3.6s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7m3s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bufwriter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199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11.7M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22.4s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4.5s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critical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63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0.9s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mergesort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500">
                          <a:effectLst/>
                        </a:rPr>
                        <a:t>298</a:t>
                      </a:r>
                      <a:endParaRPr lang="nl-NL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pingpong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1.3s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moldyn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164K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17.4s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montecarlo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7.2M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23.4s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raytracer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2.9K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16K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derby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302K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1112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500" dirty="0">
                          <a:effectLst/>
                        </a:rPr>
                        <a:t>-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0.6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16.2s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31.2s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TO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eclipse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560K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87M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8263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66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6m51s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4m18s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26.2s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15m10s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ftpserver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32K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49K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304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36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2.2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2.1s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3.8s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jigsaw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101K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3M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280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14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dirty="0">
                          <a:effectLst/>
                        </a:rPr>
                        <a:t>18s</a:t>
                      </a:r>
                      <a:endParaRPr lang="fi-FI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11.8s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2.8s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lusearch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410K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216M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118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160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>
                          <a:effectLst/>
                        </a:rPr>
                        <a:t>10m13s</a:t>
                      </a:r>
                      <a:endParaRPr lang="it-IT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6m48s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57.3s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46.7s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xalan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180K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122M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2494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18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0.1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7m22s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4m46s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43.1s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7m11s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1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9099"/>
            <a:ext cx="12192000" cy="5698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492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Experimental Evaluation</a:t>
            </a:r>
            <a:endParaRPr lang="en-US" sz="6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82099"/>
              </p:ext>
            </p:extLst>
          </p:nvPr>
        </p:nvGraphicFramePr>
        <p:xfrm>
          <a:off x="412122" y="1403800"/>
          <a:ext cx="11408052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040"/>
                <a:gridCol w="718190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Program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LOC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</a:t>
                      </a:r>
                      <a:r>
                        <a:rPr lang="en-US" sz="1500" dirty="0" err="1">
                          <a:effectLst/>
                        </a:rPr>
                        <a:t>Thrds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#Locks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#Races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Time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kern="1200" dirty="0">
                          <a:effectLst/>
                        </a:rPr>
                        <a:t>WCP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Max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account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airline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83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128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0.8s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array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4.3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boundedbuffer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dirty="0">
                          <a:effectLst/>
                        </a:rPr>
                        <a:t>334</a:t>
                      </a:r>
                      <a:endParaRPr lang="ru-RU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333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bubblesort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274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2.4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0.7s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3.6s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7m3s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bufwriter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199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11.7M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22.4s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4.5s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critical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63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0.9s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mergesort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500">
                          <a:effectLst/>
                        </a:rPr>
                        <a:t>298</a:t>
                      </a:r>
                      <a:endParaRPr lang="nl-NL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pingpong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1.3s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moldyn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164K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17.4s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montecarlo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7.2M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23.4s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raytracer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2.9K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16K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derby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302K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1112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500" dirty="0">
                          <a:effectLst/>
                        </a:rPr>
                        <a:t>-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0.6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16.2s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31.2s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TO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eclipse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560K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87M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8263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66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6m51s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4m18s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26.2s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15m10s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ftpserver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32K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49K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304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36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12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2.2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2.1s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3.8s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jigsaw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101K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3M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280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14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dirty="0">
                          <a:effectLst/>
                        </a:rPr>
                        <a:t>18s</a:t>
                      </a:r>
                      <a:endParaRPr lang="fi-FI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11.8s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2.8s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lusearch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410K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216M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118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160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>
                          <a:effectLst/>
                        </a:rPr>
                        <a:t>10m13s</a:t>
                      </a:r>
                      <a:endParaRPr lang="it-IT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6m48s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57.3s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46.7s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xalan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180K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122M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2494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18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0.1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7m22s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4m46s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43.1s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7m11s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96502"/>
              </p:ext>
            </p:extLst>
          </p:nvPr>
        </p:nvGraphicFramePr>
        <p:xfrm>
          <a:off x="4660392" y="1403809"/>
          <a:ext cx="716294" cy="526426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16294"/>
              </a:tblGrid>
              <a:tr h="228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69226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WCP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de-DE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de-DE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de-DE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olded Corner 7"/>
          <p:cNvSpPr/>
          <p:nvPr/>
        </p:nvSpPr>
        <p:spPr>
          <a:xfrm>
            <a:off x="3103807" y="4687103"/>
            <a:ext cx="1622739" cy="1365160"/>
          </a:xfrm>
          <a:prstGeom prst="foldedCorner">
            <a:avLst>
              <a:gd name="adj" fmla="val 629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Detects more races than other techniques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4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9099"/>
            <a:ext cx="12192000" cy="5698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492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Experimental Evaluation</a:t>
            </a:r>
            <a:endParaRPr lang="en-US" sz="6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43421"/>
              </p:ext>
            </p:extLst>
          </p:nvPr>
        </p:nvGraphicFramePr>
        <p:xfrm>
          <a:off x="412122" y="1403800"/>
          <a:ext cx="11408052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040"/>
                <a:gridCol w="718190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Program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LOC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</a:t>
                      </a:r>
                      <a:r>
                        <a:rPr lang="en-US" sz="1500" dirty="0" err="1">
                          <a:effectLst/>
                        </a:rPr>
                        <a:t>Thrds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#Locks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#Races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Time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kern="1200" dirty="0">
                          <a:effectLst/>
                        </a:rPr>
                        <a:t>WCP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Max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account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airline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83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128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0.8s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array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4.3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boundedbuffer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dirty="0">
                          <a:effectLst/>
                        </a:rPr>
                        <a:t>334</a:t>
                      </a:r>
                      <a:endParaRPr lang="ru-RU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333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bubblesort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274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2.4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0.7s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3.6s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7m3s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bufwriter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199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11.7M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22.4s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4.5s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critical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63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0.9s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mergesort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500">
                          <a:effectLst/>
                        </a:rPr>
                        <a:t>298</a:t>
                      </a:r>
                      <a:endParaRPr lang="nl-NL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pingpong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1.3s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moldyn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164K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17.4s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montecarlo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7.2M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23.4s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raytracer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2.9K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16K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derby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302K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1112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500" dirty="0">
                          <a:effectLst/>
                        </a:rPr>
                        <a:t>-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0.6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16.2s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31.2s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TO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eclipse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560K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87M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8263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66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6m51s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4m18s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26.2s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15m10s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ftpserver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32K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49K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304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36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2.2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2.1s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3.8s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jigsaw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101K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3M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280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14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dirty="0">
                          <a:effectLst/>
                        </a:rPr>
                        <a:t>18s</a:t>
                      </a:r>
                      <a:endParaRPr lang="fi-FI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11.8s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2.8s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lusearch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410K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216M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118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160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>
                          <a:effectLst/>
                        </a:rPr>
                        <a:t>10m13s</a:t>
                      </a:r>
                      <a:endParaRPr lang="it-IT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6m48s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57.3s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46.7s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xalan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180K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122M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2494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18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0.1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7m22s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4m46s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43.1s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7m11s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41000"/>
              </p:ext>
            </p:extLst>
          </p:nvPr>
        </p:nvGraphicFramePr>
        <p:xfrm>
          <a:off x="8956388" y="1403800"/>
          <a:ext cx="716294" cy="525755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685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0.2s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0.2s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0.2s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0.3s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>
                          <a:effectLst/>
                        </a:rPr>
                        <a:t>0.7s</a:t>
                      </a:r>
                      <a:endParaRPr lang="nb-NO" sz="1500" b="1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47s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0.2s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0.4s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0.5s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7.1s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b="1" dirty="0">
                          <a:effectLst/>
                        </a:rPr>
                        <a:t>23.4s</a:t>
                      </a:r>
                      <a:endParaRPr lang="hr-HR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b="1" dirty="0">
                          <a:effectLst/>
                        </a:rPr>
                        <a:t>2.4s</a:t>
                      </a:r>
                      <a:endParaRPr lang="hr-HR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16.2s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6m51s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5.7s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b="1" dirty="0">
                          <a:effectLst/>
                        </a:rPr>
                        <a:t>18s</a:t>
                      </a:r>
                      <a:endParaRPr lang="fi-FI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b="1" dirty="0">
                          <a:effectLst/>
                        </a:rPr>
                        <a:t>10m13s</a:t>
                      </a:r>
                      <a:endParaRPr lang="it-IT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b="1" dirty="0">
                          <a:effectLst/>
                        </a:rPr>
                        <a:t>7m22s</a:t>
                      </a:r>
                      <a:endParaRPr lang="da-DK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Folded Corner 8"/>
          <p:cNvSpPr/>
          <p:nvPr/>
        </p:nvSpPr>
        <p:spPr>
          <a:xfrm>
            <a:off x="7825288" y="4866094"/>
            <a:ext cx="1217356" cy="667279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79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9099"/>
            <a:ext cx="12192000" cy="5698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492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Experimental Evaluation</a:t>
            </a:r>
            <a:endParaRPr lang="en-US" sz="6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53444"/>
              </p:ext>
            </p:extLst>
          </p:nvPr>
        </p:nvGraphicFramePr>
        <p:xfrm>
          <a:off x="412122" y="1403800"/>
          <a:ext cx="11408052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040"/>
                <a:gridCol w="718190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Program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LOC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</a:t>
                      </a:r>
                      <a:r>
                        <a:rPr lang="en-US" sz="1500" dirty="0" err="1">
                          <a:effectLst/>
                        </a:rPr>
                        <a:t>Thrds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#Locks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#Races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Time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kern="1200" dirty="0">
                          <a:effectLst/>
                        </a:rPr>
                        <a:t>WCP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Max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account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airline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83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128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0.8s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array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4.3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boundedbuffer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dirty="0">
                          <a:effectLst/>
                        </a:rPr>
                        <a:t>334</a:t>
                      </a:r>
                      <a:endParaRPr lang="ru-RU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333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bubblesort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274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2.4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0.7s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3.6s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7m3s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bufwriter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199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11.7M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22.4s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4.5s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critical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63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0.9s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mergesort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500">
                          <a:effectLst/>
                        </a:rPr>
                        <a:t>298</a:t>
                      </a:r>
                      <a:endParaRPr lang="nl-NL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pingpong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1.3s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moldyn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164K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17.4s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montecarlo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7.2M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23.4s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raytracer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2.9K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16K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derby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302K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1112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500" dirty="0">
                          <a:effectLst/>
                        </a:rPr>
                        <a:t>-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0.6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16.2s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31.2s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TO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eclipse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560K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87M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8263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66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6m51s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4m18s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26.2s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15m10s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ftpserver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32K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49K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304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36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2.2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2.1s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3.8s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jigsaw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101K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3M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280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14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dirty="0">
                          <a:effectLst/>
                        </a:rPr>
                        <a:t>18s</a:t>
                      </a:r>
                      <a:endParaRPr lang="fi-FI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11.8s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2.8s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lusearch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410K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216M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118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160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>
                          <a:effectLst/>
                        </a:rPr>
                        <a:t>10m13s</a:t>
                      </a:r>
                      <a:endParaRPr lang="it-IT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6m48s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57.3s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46.7s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xalan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180K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122M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2494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18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0.1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7m22s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4m46s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43.1s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7m11s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53628"/>
              </p:ext>
            </p:extLst>
          </p:nvPr>
        </p:nvGraphicFramePr>
        <p:xfrm>
          <a:off x="2509146" y="1403800"/>
          <a:ext cx="716294" cy="525303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9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b="1" dirty="0">
                          <a:effectLst/>
                        </a:rPr>
                        <a:t>130</a:t>
                      </a:r>
                      <a:endParaRPr lang="is-I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b="1" dirty="0">
                          <a:effectLst/>
                        </a:rPr>
                        <a:t>128</a:t>
                      </a:r>
                      <a:endParaRPr lang="is-I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47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333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4K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11.7M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55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3K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146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b="1" dirty="0">
                          <a:effectLst/>
                        </a:rPr>
                        <a:t>164K</a:t>
                      </a:r>
                      <a:endParaRPr lang="is-I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7.2M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16K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1.3M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b="1" dirty="0">
                          <a:effectLst/>
                        </a:rPr>
                        <a:t>87M</a:t>
                      </a:r>
                      <a:endParaRPr lang="fi-FI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dirty="0">
                          <a:effectLst/>
                        </a:rPr>
                        <a:t>49K</a:t>
                      </a:r>
                      <a:endParaRPr lang="cs-CZ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3M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dirty="0">
                          <a:effectLst/>
                        </a:rPr>
                        <a:t>216M</a:t>
                      </a:r>
                      <a:endParaRPr lang="cs-CZ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b="1" dirty="0">
                          <a:effectLst/>
                        </a:rPr>
                        <a:t>122M</a:t>
                      </a:r>
                      <a:endParaRPr lang="is-I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olded Corner 7"/>
          <p:cNvSpPr/>
          <p:nvPr/>
        </p:nvSpPr>
        <p:spPr>
          <a:xfrm>
            <a:off x="1011743" y="5690847"/>
            <a:ext cx="1602668" cy="825864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Scales to large traces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9099"/>
            <a:ext cx="12192000" cy="5698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6740" y="492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Experimental Evaluation</a:t>
            </a:r>
            <a:endParaRPr lang="en-US" sz="6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53970"/>
              </p:ext>
            </p:extLst>
          </p:nvPr>
        </p:nvGraphicFramePr>
        <p:xfrm>
          <a:off x="412122" y="1403800"/>
          <a:ext cx="11408052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78040"/>
                <a:gridCol w="718190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s-I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Program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LOC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#Events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</a:t>
                      </a:r>
                      <a:r>
                        <a:rPr lang="en-US" sz="1500" dirty="0" err="1">
                          <a:effectLst/>
                        </a:rPr>
                        <a:t>Thrds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#Locks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#Races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Time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kern="1200" dirty="0">
                          <a:effectLst/>
                        </a:rPr>
                        <a:t>WCP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HB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RV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Max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=60s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r-IN" sz="1500" dirty="0" err="1">
                          <a:effectLst/>
                        </a:rPr>
                        <a:t>w</a:t>
                      </a:r>
                      <a:r>
                        <a:rPr lang="mr-IN" sz="1500" dirty="0">
                          <a:effectLst/>
                        </a:rPr>
                        <a:t>=10K, </a:t>
                      </a:r>
                      <a:r>
                        <a:rPr lang="mr-IN" sz="1500" dirty="0" err="1">
                          <a:effectLst/>
                        </a:rPr>
                        <a:t>s</a:t>
                      </a:r>
                      <a:r>
                        <a:rPr lang="mr-IN" sz="1500" dirty="0">
                          <a:effectLst/>
                        </a:rPr>
                        <a:t>=240s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account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airline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83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128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0.8s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array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4.3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boundedbuffer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dirty="0">
                          <a:effectLst/>
                        </a:rPr>
                        <a:t>334</a:t>
                      </a:r>
                      <a:endParaRPr lang="ru-RU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333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0.2s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bubblesort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274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2.4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0.7s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3.6s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7m3s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bufwriter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199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11.7M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22.4s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4.5s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critical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63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0.2s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0.9s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mergesort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NL" sz="1500">
                          <a:effectLst/>
                        </a:rPr>
                        <a:t>298</a:t>
                      </a:r>
                      <a:endParaRPr lang="nl-NL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pingpong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0.5s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1.3s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moldyn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164K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17.4s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montecarlo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2.9K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7.2M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23.4s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16.2s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raytracer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2.9K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16K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2.4s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derby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302K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1.3M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1112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 dirty="0">
                          <a:effectLst/>
                        </a:rPr>
                        <a:t>23</a:t>
                      </a:r>
                      <a:endParaRPr lang="is-I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11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500" dirty="0">
                          <a:effectLst/>
                        </a:rPr>
                        <a:t>-</a:t>
                      </a:r>
                      <a:endParaRPr lang="mr-IN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14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0.6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16.2s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31.2s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TO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eclipse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560K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87M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8263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66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64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0.4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6m51s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4m18s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>
                          <a:effectLst/>
                        </a:rPr>
                        <a:t>26.2s</a:t>
                      </a:r>
                      <a:endParaRPr lang="da-DK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15m10s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ftpserver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32K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49K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304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effectLst/>
                        </a:rPr>
                        <a:t>36</a:t>
                      </a:r>
                      <a:endParaRPr lang="cs-CZ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36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2.2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5.7s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2.1s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>
                          <a:effectLst/>
                        </a:rPr>
                        <a:t>3.8s</a:t>
                      </a:r>
                      <a:endParaRPr lang="hr-HR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3m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jigsaw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101K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3M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13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280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14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 dirty="0">
                          <a:effectLst/>
                        </a:rPr>
                        <a:t>18s</a:t>
                      </a:r>
                      <a:endParaRPr lang="fi-FI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11.8s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2.8s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14.7s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 err="1">
                          <a:effectLst/>
                        </a:rPr>
                        <a:t>lusearch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410K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216M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118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160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160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>
                          <a:effectLst/>
                        </a:rPr>
                        <a:t>10m13s</a:t>
                      </a:r>
                      <a:endParaRPr lang="it-IT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6m48s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>
                          <a:effectLst/>
                        </a:rPr>
                        <a:t>57.3s</a:t>
                      </a:r>
                      <a:endParaRPr lang="nb-NO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dirty="0">
                          <a:effectLst/>
                        </a:rPr>
                        <a:t>46.7s</a:t>
                      </a:r>
                      <a:endParaRPr lang="hr-HR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xalan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500">
                          <a:effectLst/>
                        </a:rPr>
                        <a:t>180K</a:t>
                      </a:r>
                      <a:endParaRPr lang="fi-FI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500">
                          <a:effectLst/>
                        </a:rPr>
                        <a:t>122M</a:t>
                      </a:r>
                      <a:endParaRPr lang="is-I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>
                          <a:effectLst/>
                        </a:rPr>
                        <a:t>2494</a:t>
                      </a:r>
                      <a:endParaRPr lang="cs-CZ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500" dirty="0" smtClean="0">
                          <a:effectLst/>
                        </a:rPr>
                        <a:t>18</a:t>
                      </a:r>
                      <a:endParaRPr lang="de-DE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8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dirty="0">
                          <a:effectLst/>
                        </a:rPr>
                        <a:t>0.1</a:t>
                      </a:r>
                      <a:endParaRPr lang="nb-NO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a-DK" sz="1500" dirty="0">
                          <a:effectLst/>
                        </a:rPr>
                        <a:t>7m22s</a:t>
                      </a:r>
                      <a:endParaRPr lang="da-DK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4m46s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43.1s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dirty="0">
                          <a:effectLst/>
                        </a:rPr>
                        <a:t>7m11s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022854"/>
              </p:ext>
            </p:extLst>
          </p:nvPr>
        </p:nvGraphicFramePr>
        <p:xfrm>
          <a:off x="8238600" y="1403800"/>
          <a:ext cx="716294" cy="5257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16294"/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</a:rPr>
                        <a:t>WCP Queue Length (%)</a:t>
                      </a:r>
                      <a:endParaRPr lang="en-US" sz="1500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b="1" dirty="0">
                          <a:effectLst/>
                        </a:rPr>
                        <a:t>4.3</a:t>
                      </a:r>
                      <a:endParaRPr lang="hr-HR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b="1" dirty="0">
                          <a:effectLst/>
                        </a:rPr>
                        <a:t>2.4</a:t>
                      </a:r>
                      <a:endParaRPr lang="hr-HR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10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1.3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0.6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0.4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500" b="1" dirty="0">
                          <a:effectLst/>
                        </a:rPr>
                        <a:t>2.2</a:t>
                      </a:r>
                      <a:endParaRPr lang="hr-HR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dirty="0">
                          <a:effectLst/>
                        </a:rPr>
                        <a:t>0</a:t>
                      </a:r>
                      <a:endParaRPr lang="en-US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500" b="1" dirty="0">
                          <a:effectLst/>
                        </a:rPr>
                        <a:t>0.1</a:t>
                      </a:r>
                      <a:endParaRPr lang="nb-NO" sz="1500" b="1" dirty="0">
                        <a:effectLst/>
                        <a:latin typeface="+mj-lt"/>
                        <a:ea typeface="Iowan Old Style Roman" charset="0"/>
                        <a:cs typeface="Iowan Old Style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olded Corner 7"/>
          <p:cNvSpPr/>
          <p:nvPr/>
        </p:nvSpPr>
        <p:spPr>
          <a:xfrm>
            <a:off x="7197143" y="4008549"/>
            <a:ext cx="1199883" cy="1172785"/>
          </a:xfrm>
          <a:prstGeom prst="foldedCorner">
            <a:avLst>
              <a:gd name="adj" fmla="val 6290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Low memory overhead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Conclusions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8597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</a:t>
            </a:r>
            <a:r>
              <a:rPr lang="mr-IN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 generalizes the CP relation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Linear time algorithm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Detects more races in practice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Scales to large traces</a:t>
            </a:r>
          </a:p>
          <a:p>
            <a:endParaRPr lang="en-US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Future Work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Further weakening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Control flow information</a:t>
            </a:r>
          </a:p>
          <a:p>
            <a:pPr>
              <a:buClr>
                <a:schemeClr val="accent2"/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Epoch based optimizations</a:t>
            </a:r>
          </a:p>
          <a:p>
            <a:endParaRPr lang="en-US" dirty="0" smtClean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endParaRPr lang="en-US" dirty="0" smtClean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endParaRPr lang="en-US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3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7892" y="2279561"/>
            <a:ext cx="8538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Thank You !</a:t>
            </a:r>
            <a:endParaRPr lang="en-US" sz="12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5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04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Data Races and How to Find Them</a:t>
            </a:r>
            <a:endParaRPr lang="en-US" sz="5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7365274" cy="32035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 data race occurs </a:t>
            </a: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in an execution when two </a:t>
            </a:r>
            <a:r>
              <a:rPr lang="en-US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concurrent threads consecutively accessing a shared memory </a:t>
            </a:r>
            <a:r>
              <a:rPr lang="en-US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location </a:t>
            </a:r>
            <a:endParaRPr lang="en-US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20957"/>
              </p:ext>
            </p:extLst>
          </p:nvPr>
        </p:nvGraphicFramePr>
        <p:xfrm>
          <a:off x="8203474" y="2272941"/>
          <a:ext cx="3644537" cy="3534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4802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5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44801"/>
              </p:ext>
            </p:extLst>
          </p:nvPr>
        </p:nvGraphicFramePr>
        <p:xfrm>
          <a:off x="3574014" y="1367135"/>
          <a:ext cx="4562802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68534"/>
                <a:gridCol w="1368534"/>
                <a:gridCol w="1368534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t3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w(z)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Deadlock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00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44801"/>
              </p:ext>
            </p:extLst>
          </p:nvPr>
        </p:nvGraphicFramePr>
        <p:xfrm>
          <a:off x="3574014" y="1367135"/>
          <a:ext cx="4562802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68534"/>
                <a:gridCol w="1368534"/>
                <a:gridCol w="1368534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t3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w(z)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Deadlock</a:t>
            </a:r>
            <a:endParaRPr lang="en-US" sz="60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70059"/>
              </p:ext>
            </p:extLst>
          </p:nvPr>
        </p:nvGraphicFramePr>
        <p:xfrm>
          <a:off x="9003107" y="3327125"/>
          <a:ext cx="136853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xlock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</a:t>
                      </a: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xvar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</a:t>
                      </a: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xvar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xlock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>
          <a:xfrm>
            <a:off x="6581584" y="3632054"/>
            <a:ext cx="2353727" cy="38684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44801"/>
              </p:ext>
            </p:extLst>
          </p:nvPr>
        </p:nvGraphicFramePr>
        <p:xfrm>
          <a:off x="3574014" y="1367135"/>
          <a:ext cx="4562802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68534"/>
                <a:gridCol w="1368534"/>
                <a:gridCol w="1368534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t3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w(z)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Deadlock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398947" y="3776252"/>
            <a:ext cx="749105" cy="137585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398948" y="6017342"/>
            <a:ext cx="749104" cy="18681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3729890">
            <a:off x="6238192" y="4302594"/>
            <a:ext cx="6562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WCP</a:t>
            </a:r>
            <a:endParaRPr lang="en-US" sz="15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755616">
            <a:off x="6597055" y="6066614"/>
            <a:ext cx="6562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WCP</a:t>
            </a:r>
            <a:endParaRPr lang="en-US" sz="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444"/>
              </p:ext>
            </p:extLst>
          </p:nvPr>
        </p:nvGraphicFramePr>
        <p:xfrm>
          <a:off x="3574014" y="1367135"/>
          <a:ext cx="4562802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68534"/>
                <a:gridCol w="1368534"/>
                <a:gridCol w="1368534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t3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w(z)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Deadlock</a:t>
            </a:r>
            <a:endParaRPr lang="en-US" sz="6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398947" y="3776252"/>
            <a:ext cx="749105" cy="137585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3729890">
            <a:off x="6238192" y="4302594"/>
            <a:ext cx="6562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WCP</a:t>
            </a:r>
            <a:endParaRPr lang="en-US" sz="1500" b="1" dirty="0">
              <a:solidFill>
                <a:srgbClr val="00B050"/>
              </a:solidFill>
            </a:endParaRPr>
          </a:p>
        </p:txBody>
      </p:sp>
      <p:sp>
        <p:nvSpPr>
          <p:cNvPr id="32" name="Document 31"/>
          <p:cNvSpPr/>
          <p:nvPr/>
        </p:nvSpPr>
        <p:spPr>
          <a:xfrm>
            <a:off x="8630181" y="2376860"/>
            <a:ext cx="2021778" cy="1399392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WCP race, but no predictable race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398948" y="6017342"/>
            <a:ext cx="749104" cy="18681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0755616">
            <a:off x="6597055" y="6066614"/>
            <a:ext cx="6562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WCP</a:t>
            </a:r>
            <a:endParaRPr lang="en-US" sz="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9476"/>
              </p:ext>
            </p:extLst>
          </p:nvPr>
        </p:nvGraphicFramePr>
        <p:xfrm>
          <a:off x="3574014" y="1367135"/>
          <a:ext cx="4562802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68534"/>
                <a:gridCol w="1368534"/>
                <a:gridCol w="1368534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ysClr val="windowText" lastClr="000000"/>
                          </a:solidFill>
                        </a:rPr>
                        <a:t>Thread t3</a:t>
                      </a:r>
                      <a:endParaRPr lang="en-US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86740" y="11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WCP Deadlock</a:t>
            </a:r>
            <a:endParaRPr lang="en-US" sz="6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19441"/>
              </p:ext>
            </p:extLst>
          </p:nvPr>
        </p:nvGraphicFramePr>
        <p:xfrm>
          <a:off x="4031214" y="1734220"/>
          <a:ext cx="4105602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  <a:gridCol w="1368534"/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acq(m)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acq(n)</a:t>
                      </a: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rel(n)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acq(n)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acq(l)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rel(l)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sync(x)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w(z)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rel(n)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sync(y)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rel(m)</a:t>
                      </a: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79122"/>
              </p:ext>
            </p:extLst>
          </p:nvPr>
        </p:nvGraphicFramePr>
        <p:xfrm>
          <a:off x="4031214" y="4211543"/>
          <a:ext cx="4105602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  <a:gridCol w="1368534"/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9102"/>
              </p:ext>
            </p:extLst>
          </p:nvPr>
        </p:nvGraphicFramePr>
        <p:xfrm>
          <a:off x="4031214" y="3110042"/>
          <a:ext cx="4105602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  <a:gridCol w="1368534"/>
                <a:gridCol w="1368534"/>
              </a:tblGrid>
              <a:tr h="273757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  <a:endParaRPr lang="en-US" sz="12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7154"/>
              </p:ext>
            </p:extLst>
          </p:nvPr>
        </p:nvGraphicFramePr>
        <p:xfrm>
          <a:off x="4031214" y="1732895"/>
          <a:ext cx="4105602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  <a:gridCol w="1368534"/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1200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65043"/>
              </p:ext>
            </p:extLst>
          </p:nvPr>
        </p:nvGraphicFramePr>
        <p:xfrm>
          <a:off x="4031214" y="2016170"/>
          <a:ext cx="1368534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kern="1200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98126"/>
              </p:ext>
            </p:extLst>
          </p:nvPr>
        </p:nvGraphicFramePr>
        <p:xfrm>
          <a:off x="5399748" y="3382947"/>
          <a:ext cx="1368534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kern="1200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2679"/>
              </p:ext>
            </p:extLst>
          </p:nvPr>
        </p:nvGraphicFramePr>
        <p:xfrm>
          <a:off x="6770003" y="4476819"/>
          <a:ext cx="1368534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534"/>
              </a:tblGrid>
              <a:tr h="273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1200" b="1" kern="1200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Document 20"/>
          <p:cNvSpPr/>
          <p:nvPr/>
        </p:nvSpPr>
        <p:spPr>
          <a:xfrm>
            <a:off x="8801663" y="2357101"/>
            <a:ext cx="1736761" cy="1300165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Predictable deadlock</a:t>
            </a:r>
          </a:p>
        </p:txBody>
      </p:sp>
    </p:spTree>
    <p:extLst>
      <p:ext uri="{BB962C8B-B14F-4D97-AF65-F5344CB8AC3E}">
        <p14:creationId xmlns:p14="http://schemas.microsoft.com/office/powerpoint/2010/main" val="20872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1.66667E-6 -0.15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1.66667E-6 -0.27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7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04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Data Races and How to Find Them</a:t>
            </a:r>
            <a:endParaRPr lang="en-US" sz="5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736527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 data race occurs in an execution when two concurrent threads consecutively accessing a shared memory location 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At </a:t>
            </a:r>
            <a:r>
              <a:rPr lang="en-US" sz="28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least one of the events is a write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52701"/>
              </p:ext>
            </p:extLst>
          </p:nvPr>
        </p:nvGraphicFramePr>
        <p:xfrm>
          <a:off x="8203474" y="2272941"/>
          <a:ext cx="3644537" cy="3534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4802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19481"/>
              </p:ext>
            </p:extLst>
          </p:nvPr>
        </p:nvGraphicFramePr>
        <p:xfrm>
          <a:off x="8203474" y="2272941"/>
          <a:ext cx="3644537" cy="3534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4802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9646920" y="4131649"/>
            <a:ext cx="973184" cy="507909"/>
          </a:xfrm>
          <a:prstGeom prst="straightConnector1">
            <a:avLst/>
          </a:prstGeom>
          <a:ln w="1016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838200" y="404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Data Races and How to Find Them</a:t>
            </a:r>
            <a:endParaRPr lang="en-US" sz="5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736527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 data race occurs in an execution when two concurrent threads consecutively accessing a shared memory location 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At </a:t>
            </a:r>
            <a:r>
              <a:rPr lang="en-US" sz="28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least one of the events is a write</a:t>
            </a:r>
          </a:p>
        </p:txBody>
      </p:sp>
    </p:spTree>
    <p:extLst>
      <p:ext uri="{BB962C8B-B14F-4D97-AF65-F5344CB8AC3E}">
        <p14:creationId xmlns:p14="http://schemas.microsoft.com/office/powerpoint/2010/main" val="17208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619" y="1564368"/>
            <a:ext cx="10813869" cy="4351338"/>
          </a:xfrm>
        </p:spPr>
        <p:txBody>
          <a:bodyPr>
            <a:noAutofit/>
          </a:bodyPr>
          <a:lstStyle/>
          <a:p>
            <a:pPr>
              <a:lnSpc>
                <a:spcPts val="45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Static Race Detection </a:t>
            </a:r>
            <a:r>
              <a:rPr lang="mr-IN" sz="3000" dirty="0" smtClean="0">
                <a:solidFill>
                  <a:schemeClr val="bg1"/>
                </a:solidFill>
              </a:rPr>
              <a:t>–</a:t>
            </a:r>
            <a:r>
              <a:rPr lang="en-US" sz="3000" dirty="0" smtClean="0">
                <a:solidFill>
                  <a:schemeClr val="bg1"/>
                </a:solidFill>
              </a:rPr>
              <a:t> Undecidable in general, false positives</a:t>
            </a:r>
          </a:p>
          <a:p>
            <a:pPr>
              <a:lnSpc>
                <a:spcPts val="4500"/>
              </a:lnSpc>
              <a:buClr>
                <a:schemeClr val="accent2"/>
              </a:buClr>
              <a:buFont typeface="Wingdings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Dynamic Race Detection</a:t>
            </a:r>
          </a:p>
          <a:p>
            <a:pPr lvl="2">
              <a:lnSpc>
                <a:spcPts val="4500"/>
              </a:lnSpc>
              <a:buClr>
                <a:schemeClr val="accent4"/>
              </a:buClr>
              <a:buFont typeface="Arial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Lockset Based (Eraser) </a:t>
            </a:r>
            <a:r>
              <a:rPr lang="mr-IN" sz="3000" dirty="0" smtClean="0">
                <a:solidFill>
                  <a:schemeClr val="bg1"/>
                </a:solidFill>
              </a:rPr>
              <a:t>–</a:t>
            </a:r>
            <a:r>
              <a:rPr lang="en-US" sz="3000" dirty="0" smtClean="0">
                <a:solidFill>
                  <a:schemeClr val="bg1"/>
                </a:solidFill>
              </a:rPr>
              <a:t> false alarms</a:t>
            </a:r>
          </a:p>
          <a:p>
            <a:pPr lvl="2">
              <a:lnSpc>
                <a:spcPts val="4500"/>
              </a:lnSpc>
              <a:buClr>
                <a:schemeClr val="accent4"/>
              </a:buClr>
              <a:buFont typeface="Arial" charset="0"/>
              <a:buChar char="•"/>
            </a:pPr>
            <a:r>
              <a:rPr lang="en-US" sz="3000" dirty="0" smtClean="0">
                <a:solidFill>
                  <a:schemeClr val="bg1"/>
                </a:solidFill>
              </a:rPr>
              <a:t>Sound </a:t>
            </a:r>
            <a:r>
              <a:rPr lang="en-US" sz="3000" u="sng" dirty="0" smtClean="0">
                <a:solidFill>
                  <a:schemeClr val="bg1"/>
                </a:solidFill>
              </a:rPr>
              <a:t>Predictive</a:t>
            </a:r>
            <a:r>
              <a:rPr lang="en-US" sz="3000" dirty="0" smtClean="0">
                <a:solidFill>
                  <a:schemeClr val="bg1"/>
                </a:solidFill>
              </a:rPr>
              <a:t> Analysis</a:t>
            </a:r>
            <a:r>
              <a:rPr lang="en-US" sz="3000" u="sng" dirty="0" smtClean="0">
                <a:solidFill>
                  <a:schemeClr val="bg1"/>
                </a:solidFill>
              </a:rPr>
              <a:t> </a:t>
            </a:r>
          </a:p>
          <a:p>
            <a:pPr lvl="3">
              <a:lnSpc>
                <a:spcPts val="4500"/>
              </a:lnSpc>
              <a:buClr>
                <a:schemeClr val="accent4"/>
              </a:buClr>
              <a:buSzPct val="50000"/>
              <a:buFont typeface="Courier New" charset="0"/>
              <a:buChar char="o"/>
            </a:pPr>
            <a:r>
              <a:rPr lang="en-US" sz="3000" i="1" dirty="0" smtClean="0">
                <a:solidFill>
                  <a:schemeClr val="bg1"/>
                </a:solidFill>
              </a:rPr>
              <a:t>Happens Before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n-US" sz="3000" dirty="0" err="1" smtClean="0">
                <a:solidFill>
                  <a:schemeClr val="bg1"/>
                </a:solidFill>
              </a:rPr>
              <a:t>Lamport</a:t>
            </a:r>
            <a:r>
              <a:rPr lang="en-US" sz="3000" dirty="0" smtClean="0">
                <a:solidFill>
                  <a:schemeClr val="bg1"/>
                </a:solidFill>
              </a:rPr>
              <a:t>)</a:t>
            </a:r>
            <a:endParaRPr lang="en-US" sz="3000" i="1" dirty="0" smtClean="0">
              <a:solidFill>
                <a:schemeClr val="bg1"/>
              </a:solidFill>
            </a:endParaRPr>
          </a:p>
          <a:p>
            <a:pPr lvl="3">
              <a:lnSpc>
                <a:spcPts val="4500"/>
              </a:lnSpc>
              <a:buClr>
                <a:schemeClr val="accent4"/>
              </a:buClr>
              <a:buSzPct val="50000"/>
              <a:buFont typeface="Courier New" charset="0"/>
              <a:buChar char="o"/>
            </a:pPr>
            <a:r>
              <a:rPr lang="en-US" sz="3000" i="1" dirty="0" smtClean="0">
                <a:solidFill>
                  <a:schemeClr val="bg1"/>
                </a:solidFill>
              </a:rPr>
              <a:t>Causally Precedes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n-US" sz="3000" dirty="0" err="1" smtClean="0">
                <a:solidFill>
                  <a:schemeClr val="bg1"/>
                </a:solidFill>
              </a:rPr>
              <a:t>Smaragdakis</a:t>
            </a:r>
            <a:r>
              <a:rPr lang="en-US" sz="3000" dirty="0" smtClean="0">
                <a:solidFill>
                  <a:schemeClr val="bg1"/>
                </a:solidFill>
              </a:rPr>
              <a:t> et al)</a:t>
            </a:r>
          </a:p>
          <a:p>
            <a:pPr lvl="3">
              <a:lnSpc>
                <a:spcPts val="4500"/>
              </a:lnSpc>
              <a:buClr>
                <a:schemeClr val="accent4"/>
              </a:buClr>
              <a:buSzPct val="50000"/>
              <a:buFont typeface="Courier New" charset="0"/>
              <a:buChar char="o"/>
            </a:pPr>
            <a:r>
              <a:rPr lang="en-US" sz="3000" i="1" dirty="0" smtClean="0">
                <a:solidFill>
                  <a:schemeClr val="bg1"/>
                </a:solidFill>
              </a:rPr>
              <a:t>Maximal Causal Models </a:t>
            </a: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n-US" sz="3000" dirty="0" err="1" smtClean="0">
                <a:solidFill>
                  <a:schemeClr val="bg1"/>
                </a:solidFill>
              </a:rPr>
              <a:t>Rosu</a:t>
            </a:r>
            <a:r>
              <a:rPr lang="en-US" sz="3000" dirty="0" smtClean="0">
                <a:solidFill>
                  <a:schemeClr val="bg1"/>
                </a:solidFill>
              </a:rPr>
              <a:t> et al)</a:t>
            </a:r>
            <a:endParaRPr lang="en-US" sz="3000" i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5905" y="3976714"/>
            <a:ext cx="2488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Our technique detects more races and scales too !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8412481" y="3814356"/>
            <a:ext cx="718457" cy="2455817"/>
          </a:xfrm>
          <a:prstGeom prst="rightBrace">
            <a:avLst>
              <a:gd name="adj1" fmla="val 43637"/>
              <a:gd name="adj2" fmla="val 50000"/>
            </a:avLst>
          </a:prstGeom>
          <a:ln w="57150">
            <a:solidFill>
              <a:srgbClr val="FF7F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404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Data Races and How to Find Them</a:t>
            </a:r>
            <a:endParaRPr lang="en-US" sz="5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452" y="2458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811" y="2060756"/>
            <a:ext cx="3054065" cy="355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A given execution may not have a race, but can provide insights on other possible executions (by the same program) that exhibit race.</a:t>
            </a:r>
            <a:endParaRPr lang="en-US" sz="3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89641"/>
              </p:ext>
            </p:extLst>
          </p:nvPr>
        </p:nvGraphicFramePr>
        <p:xfrm>
          <a:off x="3813881" y="2161023"/>
          <a:ext cx="3644537" cy="3511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7577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3130"/>
              </p:ext>
            </p:extLst>
          </p:nvPr>
        </p:nvGraphicFramePr>
        <p:xfrm>
          <a:off x="8161631" y="2158576"/>
          <a:ext cx="3644537" cy="3511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7577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cument 17"/>
          <p:cNvSpPr/>
          <p:nvPr/>
        </p:nvSpPr>
        <p:spPr>
          <a:xfrm>
            <a:off x="6324126" y="4690326"/>
            <a:ext cx="1419500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ysClr val="windowText" lastClr="000000"/>
                </a:solidFill>
              </a:rPr>
              <a:t>No data </a:t>
            </a:r>
            <a:r>
              <a:rPr lang="en-US" sz="2500" dirty="0" smtClean="0">
                <a:solidFill>
                  <a:sysClr val="windowText" lastClr="000000"/>
                </a:solidFill>
              </a:rPr>
              <a:t>race</a:t>
            </a:r>
            <a:endParaRPr lang="en-US" sz="2500" dirty="0">
              <a:solidFill>
                <a:sysClr val="windowText" lastClr="000000"/>
              </a:solidFill>
            </a:endParaRPr>
          </a:p>
        </p:txBody>
      </p:sp>
      <p:sp>
        <p:nvSpPr>
          <p:cNvPr id="25" name="Striped Right Arrow 24"/>
          <p:cNvSpPr/>
          <p:nvPr/>
        </p:nvSpPr>
        <p:spPr>
          <a:xfrm>
            <a:off x="6822693" y="3910290"/>
            <a:ext cx="1841863" cy="522798"/>
          </a:xfrm>
          <a:prstGeom prst="stripedRightArrow">
            <a:avLst>
              <a:gd name="adj1" fmla="val 74986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8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72">
            <a:alpha val="8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452" y="2458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Predictive Analysis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811" y="2060756"/>
            <a:ext cx="3054065" cy="355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A given execution may not have a race, but can provide insights on other possible executions (by the same program) that exhibit race.</a:t>
            </a:r>
            <a:endParaRPr lang="en-US" sz="3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89641"/>
              </p:ext>
            </p:extLst>
          </p:nvPr>
        </p:nvGraphicFramePr>
        <p:xfrm>
          <a:off x="3813881" y="2161023"/>
          <a:ext cx="3644537" cy="3511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7577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42752"/>
              </p:ext>
            </p:extLst>
          </p:nvPr>
        </p:nvGraphicFramePr>
        <p:xfrm>
          <a:off x="8161631" y="2158576"/>
          <a:ext cx="3644537" cy="3511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75"/>
                <a:gridCol w="1672045"/>
                <a:gridCol w="1541417"/>
              </a:tblGrid>
              <a:tr h="37577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Thread t2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acq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w(x)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4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r(x)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0000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9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rel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Andale Mono" charset="0"/>
                          <a:ea typeface="Andale Mono" charset="0"/>
                          <a:cs typeface="Andale Mono" charset="0"/>
                        </a:rPr>
                        <a:t>(l)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accent1"/>
                        </a:solidFill>
                        <a:latin typeface="Andale Mono" charset="0"/>
                        <a:ea typeface="Andale Mono" charset="0"/>
                        <a:cs typeface="Andale Mono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9800824" y="3910290"/>
            <a:ext cx="871051" cy="522798"/>
          </a:xfrm>
          <a:prstGeom prst="straightConnector1">
            <a:avLst/>
          </a:prstGeom>
          <a:ln w="10160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cument 19"/>
          <p:cNvSpPr/>
          <p:nvPr/>
        </p:nvSpPr>
        <p:spPr>
          <a:xfrm>
            <a:off x="6324126" y="4690326"/>
            <a:ext cx="1419500" cy="134547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ysClr val="windowText" lastClr="000000"/>
                </a:solidFill>
              </a:rPr>
              <a:t>No data </a:t>
            </a:r>
            <a:r>
              <a:rPr lang="en-US" sz="2500" dirty="0" smtClean="0">
                <a:solidFill>
                  <a:sysClr val="windowText" lastClr="000000"/>
                </a:solidFill>
              </a:rPr>
              <a:t>race</a:t>
            </a:r>
            <a:endParaRPr lang="en-US" sz="2500" dirty="0">
              <a:solidFill>
                <a:sysClr val="windowText" lastClr="000000"/>
              </a:solidFill>
            </a:endParaRPr>
          </a:p>
        </p:txBody>
      </p:sp>
      <p:sp>
        <p:nvSpPr>
          <p:cNvPr id="17" name="Document 16"/>
          <p:cNvSpPr/>
          <p:nvPr/>
        </p:nvSpPr>
        <p:spPr>
          <a:xfrm>
            <a:off x="5914642" y="4871262"/>
            <a:ext cx="1601657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Predictable data race</a:t>
            </a:r>
          </a:p>
        </p:txBody>
      </p:sp>
      <p:sp>
        <p:nvSpPr>
          <p:cNvPr id="23" name="Document 22"/>
          <p:cNvSpPr/>
          <p:nvPr/>
        </p:nvSpPr>
        <p:spPr>
          <a:xfrm>
            <a:off x="10253871" y="4871262"/>
            <a:ext cx="1601657" cy="134547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 race uncovered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Striped Right Arrow 27"/>
          <p:cNvSpPr/>
          <p:nvPr/>
        </p:nvSpPr>
        <p:spPr>
          <a:xfrm>
            <a:off x="6822693" y="3910290"/>
            <a:ext cx="1841863" cy="522798"/>
          </a:xfrm>
          <a:prstGeom prst="stripedRightArrow">
            <a:avLst>
              <a:gd name="adj1" fmla="val 74986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6567</TotalTime>
  <Words>4133</Words>
  <Application>Microsoft Macintosh PowerPoint</Application>
  <PresentationFormat>Widescreen</PresentationFormat>
  <Paragraphs>2555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Andale Mono</vt:lpstr>
      <vt:lpstr>Arial</vt:lpstr>
      <vt:lpstr>Avenir Book</vt:lpstr>
      <vt:lpstr>Calibri</vt:lpstr>
      <vt:lpstr>Calibri Light</vt:lpstr>
      <vt:lpstr>Cambria Math</vt:lpstr>
      <vt:lpstr>Courier New</vt:lpstr>
      <vt:lpstr>Futura Medium</vt:lpstr>
      <vt:lpstr>Iowan Old Style Roman</vt:lpstr>
      <vt:lpstr>Mangal</vt:lpstr>
      <vt:lpstr>PT Mono</vt:lpstr>
      <vt:lpstr>Wingdings</vt:lpstr>
      <vt:lpstr>Office Theme</vt:lpstr>
      <vt:lpstr>Dynamic Race Prediction in  Linear Time</vt:lpstr>
      <vt:lpstr>PowerPoint Presentation</vt:lpstr>
      <vt:lpstr>Data Races and How to Find Them</vt:lpstr>
      <vt:lpstr>Data Races and How to Find Them</vt:lpstr>
      <vt:lpstr>Data Races and How to Find Them</vt:lpstr>
      <vt:lpstr>Data Races and How to Find Them</vt:lpstr>
      <vt:lpstr>Data Races and How to Find Them</vt:lpstr>
      <vt:lpstr>Predictive Analysis</vt:lpstr>
      <vt:lpstr>Predictive Analysis</vt:lpstr>
      <vt:lpstr>Predictive Analysis</vt:lpstr>
      <vt:lpstr>Predictive Analysis</vt:lpstr>
      <vt:lpstr>Predictive Analysis</vt:lpstr>
      <vt:lpstr>Predictive Analysis - HB</vt:lpstr>
      <vt:lpstr>Predictive Analysis - HB</vt:lpstr>
      <vt:lpstr>Predictive Analysis - HB</vt:lpstr>
      <vt:lpstr>Predictive Analysis - HB</vt:lpstr>
      <vt:lpstr>Predictive Analysis - CP</vt:lpstr>
      <vt:lpstr>Predictive Analysis - CP</vt:lpstr>
      <vt:lpstr>Predictive Analysis - CP</vt:lpstr>
      <vt:lpstr>Predictive Analysis - CP</vt:lpstr>
      <vt:lpstr>Predictive Analysis - CP</vt:lpstr>
      <vt:lpstr>Predictive Analysis - CP</vt:lpstr>
      <vt:lpstr>Weak Causal Precedence</vt:lpstr>
      <vt:lpstr>WCP v/s CP</vt:lpstr>
      <vt:lpstr>WCP v/s CP</vt:lpstr>
      <vt:lpstr>WCP v/s CP</vt:lpstr>
      <vt:lpstr>WCP v/s CP</vt:lpstr>
      <vt:lpstr>WCP Soundness</vt:lpstr>
      <vt:lpstr>Vector Clock Algorithm</vt:lpstr>
      <vt:lpstr>Vector Clock Algorithm</vt:lpstr>
      <vt:lpstr>Weak Causal Precedence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Conclusions</vt:lpstr>
      <vt:lpstr>PowerPoint Presentation</vt:lpstr>
      <vt:lpstr>PowerPoint Presentation</vt:lpstr>
      <vt:lpstr>WCP Deadlock</vt:lpstr>
      <vt:lpstr>WCP Deadlock</vt:lpstr>
      <vt:lpstr>WCP Deadlock</vt:lpstr>
      <vt:lpstr>WCP Deadlock</vt:lpstr>
      <vt:lpstr>WCP Deadlock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Race Prediction in  Linear Time</dc:title>
  <dc:creator>Umang Mathur</dc:creator>
  <cp:lastModifiedBy>Umang Mathur</cp:lastModifiedBy>
  <cp:revision>632</cp:revision>
  <dcterms:created xsi:type="dcterms:W3CDTF">2017-05-22T04:46:26Z</dcterms:created>
  <dcterms:modified xsi:type="dcterms:W3CDTF">2017-06-19T14:09:26Z</dcterms:modified>
</cp:coreProperties>
</file>